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6"/>
  </p:handoutMasterIdLst>
  <p:sldIdLst>
    <p:sldId id="322" r:id="rId3"/>
    <p:sldId id="259" r:id="rId5"/>
    <p:sldId id="294" r:id="rId6"/>
    <p:sldId id="321" r:id="rId7"/>
    <p:sldId id="296" r:id="rId8"/>
    <p:sldId id="329" r:id="rId9"/>
    <p:sldId id="328" r:id="rId10"/>
    <p:sldId id="330" r:id="rId11"/>
    <p:sldId id="331" r:id="rId12"/>
    <p:sldId id="332" r:id="rId13"/>
    <p:sldId id="334" r:id="rId14"/>
    <p:sldId id="333" r:id="rId15"/>
    <p:sldId id="335" r:id="rId16"/>
    <p:sldId id="336" r:id="rId17"/>
    <p:sldId id="339" r:id="rId18"/>
    <p:sldId id="340" r:id="rId19"/>
    <p:sldId id="341" r:id="rId20"/>
    <p:sldId id="342" r:id="rId21"/>
    <p:sldId id="343" r:id="rId22"/>
    <p:sldId id="344" r:id="rId23"/>
    <p:sldId id="345" r:id="rId24"/>
    <p:sldId id="297" r:id="rId25"/>
  </p:sldIdLst>
  <p:sldSz cx="9144000" cy="6858000" type="screen4x3"/>
  <p:notesSz cx="6858000" cy="9144000"/>
  <p:embeddedFontLst>
    <p:embeddedFont>
      <p:font typeface="Malgun Gothic" panose="020B0503020000020004" pitchFamily="50" charset="-127"/>
      <p:regular r:id="rId30"/>
    </p:embeddedFont>
    <p:embeddedFont>
      <p:font typeface="Calibri" panose="020F0502020204030204" charset="0"/>
      <p:regular r:id="rId31"/>
      <p:bold r:id="rId32"/>
      <p:italic r:id="rId33"/>
      <p:boldItalic r:id="rId34"/>
    </p:embeddedFont>
    <p:embeddedFont>
      <p:font typeface="微软雅黑" panose="020B0503020204020204" charset="-122"/>
      <p:regular r:id="rId35"/>
    </p:embeddedFont>
    <p:embeddedFont>
      <p:font typeface="Calibri Light" panose="020F0302020204030204" charset="0"/>
      <p:regular r:id="rId36"/>
      <p:italic r:id="rId37"/>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659A"/>
    <a:srgbClr val="42639B"/>
    <a:srgbClr val="224275"/>
    <a:srgbClr val="FEA757"/>
    <a:srgbClr val="6DBAF3"/>
    <a:srgbClr val="844766"/>
    <a:srgbClr val="0F6CB1"/>
    <a:srgbClr val="4C4143"/>
    <a:srgbClr val="000000"/>
    <a:srgbClr val="222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031" autoAdjust="0"/>
    <p:restoredTop sz="94792" autoAdjust="0"/>
  </p:normalViewPr>
  <p:slideViewPr>
    <p:cSldViewPr>
      <p:cViewPr varScale="1">
        <p:scale>
          <a:sx n="116" d="100"/>
          <a:sy n="116" d="100"/>
        </p:scale>
        <p:origin x="1788" y="108"/>
      </p:cViewPr>
      <p:guideLst>
        <p:guide orient="horz" pos="2173"/>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3870" y="-120"/>
      </p:cViewPr>
      <p:guideLst>
        <p:guide orient="horz" pos="2897"/>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CCFBE2-2B8D-499C-81C9-2CD5B3EB8E93}" type="datetimeFigureOut">
              <a:rPr lang="ko-KR" altLang="en-US" smtClean="0"/>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54DD7E-3179-445A-81DB-781C4554AFF2}" type="slidenum">
              <a:rPr lang="ko-KR" altLang="en-US" smtClean="0"/>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45AC5-813F-4ED1-B011-8EA17CB93331}" type="datetimeFigureOut">
              <a:rPr lang="ko-KR" altLang="en-US" smtClean="0"/>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endParaRPr lang="ko-KR" altLang="en-US"/>
          </a:p>
          <a:p>
            <a:pPr lvl="1"/>
            <a:r>
              <a:rPr lang="ko-KR" altLang="en-US"/>
              <a:t>둘째 수준</a:t>
            </a:r>
            <a:endParaRPr lang="ko-KR" altLang="en-US"/>
          </a:p>
          <a:p>
            <a:pPr lvl="2"/>
            <a:r>
              <a:rPr lang="ko-KR" altLang="en-US"/>
              <a:t>셋째 수준</a:t>
            </a:r>
            <a:endParaRPr lang="ko-KR" altLang="en-US"/>
          </a:p>
          <a:p>
            <a:pPr lvl="3"/>
            <a:r>
              <a:rPr lang="ko-KR" altLang="en-US"/>
              <a:t>넷째 수준</a:t>
            </a:r>
            <a:endParaRPr lang="ko-KR" altLang="en-US"/>
          </a:p>
          <a:p>
            <a:pPr lvl="4"/>
            <a:r>
              <a:rPr lang="ko-KR" altLang="en-US"/>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04B90-27FD-422C-8CC6-2AADAD122D08}" type="slidenum">
              <a:rPr lang="ko-KR" altLang="en-US" smtClean="0"/>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A5504B90-27FD-422C-8CC6-2AADAD122D08}" type="slidenum">
              <a:rPr lang="ko-KR" altLang="en-US" smtClean="0"/>
            </a:fld>
            <a:endParaRPr lang="ko-KR"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날짜 개체 틀 3"/>
          <p:cNvSpPr>
            <a:spLocks noGrp="1"/>
          </p:cNvSpPr>
          <p:nvPr>
            <p:ph type="dt" sz="half" idx="10"/>
          </p:nvPr>
        </p:nvSpPr>
        <p:spPr/>
        <p:txBody>
          <a:body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fld>
            <a:endParaRPr lang="ko-KR" altLang="en-US"/>
          </a:p>
        </p:txBody>
      </p:sp>
      <p:sp>
        <p:nvSpPr>
          <p:cNvPr id="9" name="제목 1"/>
          <p:cNvSpPr>
            <a:spLocks noGrp="1"/>
          </p:cNvSpPr>
          <p:nvPr>
            <p:ph type="ctrTitle" hasCustomPrompt="1"/>
          </p:nvPr>
        </p:nvSpPr>
        <p:spPr>
          <a:xfrm>
            <a:off x="1115616" y="4437112"/>
            <a:ext cx="7355160" cy="1400361"/>
          </a:xfrm>
          <a:noFill/>
          <a:ln w="9525">
            <a:noFill/>
            <a:miter lim="800000"/>
          </a:ln>
        </p:spPr>
        <p:txBody>
          <a:bodyPr vert="horz" wrap="square" lIns="91440" tIns="45720" rIns="91440" bIns="45720" numCol="1" rtlCol="0" anchor="t" anchorCtr="0" compatLnSpc="1">
            <a:noAutofit/>
          </a:bodyPr>
          <a:lstStyle>
            <a:lvl1pPr marL="0" indent="0" algn="r"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5400" kern="1200" baseline="0" dirty="0">
                <a:solidFill>
                  <a:srgbClr val="224275"/>
                </a:solidFill>
                <a:effectLst/>
                <a:latin typeface="+mj-lt"/>
                <a:ea typeface="Malgun Gothic" panose="020B0503020000020004" pitchFamily="50" charset="-127"/>
                <a:cs typeface="+mj-cs"/>
              </a:defRPr>
            </a:lvl1pPr>
          </a:lstStyle>
          <a:p>
            <a:r>
              <a:rPr lang="ko-KR" altLang="en-US" dirty="0"/>
              <a:t>제목을</a:t>
            </a:r>
            <a:r>
              <a:rPr lang="en-US" altLang="ko-KR" dirty="0"/>
              <a:t> </a:t>
            </a:r>
            <a:r>
              <a:rPr lang="ko-KR" altLang="en-US" dirty="0"/>
              <a:t>입력하시오</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pic>
        <p:nvPicPr>
          <p:cNvPr id="6" name="그림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날짜 개체 틀 1"/>
          <p:cNvSpPr>
            <a:spLocks noGrp="1"/>
          </p:cNvSpPr>
          <p:nvPr>
            <p:ph type="dt" sz="half" idx="10"/>
          </p:nvPr>
        </p:nvSpPr>
        <p:spPr/>
        <p:txBody>
          <a:bodyPr/>
          <a:lstStyle/>
          <a:p>
            <a:fld id="{ED3D6733-6F27-4404-AB51-585418F146E5}" type="datetimeFigureOut">
              <a:rPr lang="ko-KR" altLang="en-US" smtClean="0"/>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E6BC638-39B7-4287-91A7-2A3DDA573295}" type="slidenum">
              <a:rPr lang="ko-KR" altLang="en-US" smtClean="0"/>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날짜 개체 틀 3"/>
          <p:cNvSpPr>
            <a:spLocks noGrp="1"/>
          </p:cNvSpPr>
          <p:nvPr>
            <p:ph type="dt" sz="half" idx="10"/>
          </p:nvPr>
        </p:nvSpPr>
        <p:spPr/>
        <p:txBody>
          <a:body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hasCustomPrompt="1"/>
          </p:nvPr>
        </p:nvSpPr>
        <p:spPr>
          <a:xfrm>
            <a:off x="323528" y="259812"/>
            <a:ext cx="6440229" cy="796908"/>
          </a:xfrm>
        </p:spPr>
        <p:txBody>
          <a:bodyPr vert="horz" lIns="91440" tIns="45720" rIns="91440" bIns="45720" rtlCol="0" anchor="ctr">
            <a:normAutofit/>
          </a:bodyPr>
          <a:lstStyle>
            <a:lvl1pPr algn="l" defTabSz="914400" rtl="0" eaLnBrk="1" latinLnBrk="1" hangingPunct="1">
              <a:spcBef>
                <a:spcPct val="0"/>
              </a:spcBef>
              <a:buNone/>
              <a:defRPr lang="ko-KR" altLang="en-US" sz="2500" b="1" kern="1200" baseline="0" dirty="0">
                <a:solidFill>
                  <a:schemeClr val="bg1"/>
                </a:solidFill>
                <a:effectLst>
                  <a:outerShdw blurRad="38100" dist="38100" dir="2700000" algn="tl">
                    <a:srgbClr val="000000">
                      <a:alpha val="43137"/>
                    </a:srgbClr>
                  </a:outerShdw>
                </a:effectLst>
                <a:latin typeface="+mj-lt"/>
                <a:ea typeface="Malgun Gothic" panose="020B0503020000020004" pitchFamily="50" charset="-127"/>
                <a:cs typeface="+mj-cs"/>
              </a:defRPr>
            </a:lvl1pPr>
          </a:lstStyle>
          <a:p>
            <a:r>
              <a:rPr lang="ko-KR" altLang="en-US" dirty="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mj-lt"/>
              </a:defRPr>
            </a:lvl1pPr>
          </a:lstStyle>
          <a:p>
            <a:fld id="{ED3D6733-6F27-4404-AB51-585418F146E5}" type="datetimeFigureOut">
              <a:rPr lang="ko-KR" altLang="en-US" smtClean="0"/>
            </a:fld>
            <a:endParaRPr lang="ko-KR" altLang="en-US"/>
          </a:p>
        </p:txBody>
      </p:sp>
      <p:sp>
        <p:nvSpPr>
          <p:cNvPr id="4" name="바닥글 개체 틀 3"/>
          <p:cNvSpPr>
            <a:spLocks noGrp="1"/>
          </p:cNvSpPr>
          <p:nvPr>
            <p:ph type="ftr" sz="quarter" idx="11"/>
          </p:nvPr>
        </p:nvSpPr>
        <p:spPr/>
        <p:txBody>
          <a:bodyPr/>
          <a:lstStyle>
            <a:lvl1pPr>
              <a:defRPr>
                <a:latin typeface="+mj-lt"/>
              </a:defRPr>
            </a:lvl1pPr>
          </a:lstStyle>
          <a:p>
            <a:endParaRPr lang="ko-KR" altLang="en-US"/>
          </a:p>
        </p:txBody>
      </p:sp>
      <p:sp>
        <p:nvSpPr>
          <p:cNvPr id="5" name="슬라이드 번호 개체 틀 4"/>
          <p:cNvSpPr>
            <a:spLocks noGrp="1"/>
          </p:cNvSpPr>
          <p:nvPr>
            <p:ph type="sldNum" sz="quarter" idx="12"/>
          </p:nvPr>
        </p:nvSpPr>
        <p:spPr/>
        <p:txBody>
          <a:bodyPr/>
          <a:lstStyle>
            <a:lvl1pPr>
              <a:defRPr>
                <a:latin typeface="+mj-lt"/>
              </a:defRPr>
            </a:lvl1pPr>
          </a:lstStyle>
          <a:p>
            <a:fld id="{EE6BC638-39B7-4287-91A7-2A3DDA573295}" type="slidenum">
              <a:rPr lang="ko-KR" altLang="en-US" smtClean="0"/>
            </a:fld>
            <a:endParaRPr lang="ko-KR" altLang="en-US"/>
          </a:p>
        </p:txBody>
      </p:sp>
      <p:sp>
        <p:nvSpPr>
          <p:cNvPr id="6" name="내용 개체 틀 2"/>
          <p:cNvSpPr>
            <a:spLocks noGrp="1"/>
          </p:cNvSpPr>
          <p:nvPr>
            <p:ph idx="1" hasCustomPrompt="1"/>
          </p:nvPr>
        </p:nvSpPr>
        <p:spPr>
          <a:xfrm>
            <a:off x="323528" y="1751526"/>
            <a:ext cx="8619317" cy="4614943"/>
          </a:xfrm>
        </p:spPr>
        <p:txBody>
          <a:bodyPr/>
          <a:lstStyle>
            <a:lvl1pPr algn="l">
              <a:buNone/>
              <a:defRPr sz="2000">
                <a:solidFill>
                  <a:schemeClr val="tx1">
                    <a:lumMod val="65000"/>
                    <a:lumOff val="35000"/>
                  </a:schemeClr>
                </a:solidFill>
                <a:latin typeface="+mj-lt"/>
                <a:ea typeface="Malgun Gothic" panose="020B0503020000020004" pitchFamily="50" charset="-127"/>
              </a:defRPr>
            </a:lvl1pPr>
            <a:lvl2pPr algn="l">
              <a:buNone/>
              <a:defRPr sz="1800">
                <a:solidFill>
                  <a:schemeClr val="tx1">
                    <a:lumMod val="65000"/>
                    <a:lumOff val="35000"/>
                  </a:schemeClr>
                </a:solidFill>
                <a:latin typeface="+mj-lt"/>
                <a:ea typeface="Malgun Gothic" panose="020B0503020000020004" pitchFamily="50" charset="-127"/>
              </a:defRPr>
            </a:lvl2pPr>
            <a:lvl3pPr algn="l">
              <a:buNone/>
              <a:defRPr sz="1800">
                <a:solidFill>
                  <a:schemeClr val="tx1">
                    <a:lumMod val="65000"/>
                    <a:lumOff val="35000"/>
                  </a:schemeClr>
                </a:solidFill>
                <a:latin typeface="+mj-lt"/>
                <a:ea typeface="Malgun Gothic" panose="020B0503020000020004" pitchFamily="50" charset="-127"/>
              </a:defRPr>
            </a:lvl3pPr>
            <a:lvl4pPr algn="l">
              <a:buNone/>
              <a:defRPr sz="1800">
                <a:solidFill>
                  <a:schemeClr val="tx1">
                    <a:lumMod val="65000"/>
                    <a:lumOff val="35000"/>
                  </a:schemeClr>
                </a:solidFill>
                <a:latin typeface="+mj-lt"/>
                <a:ea typeface="Malgun Gothic" panose="020B0503020000020004" pitchFamily="50" charset="-127"/>
              </a:defRPr>
            </a:lvl4pPr>
            <a:lvl5pPr algn="l">
              <a:buNone/>
              <a:defRPr sz="1800">
                <a:solidFill>
                  <a:schemeClr val="tx1">
                    <a:lumMod val="65000"/>
                    <a:lumOff val="35000"/>
                  </a:schemeClr>
                </a:solidFill>
                <a:latin typeface="+mj-lt"/>
                <a:ea typeface="Malgun Gothic" panose="020B0503020000020004" pitchFamily="50" charset="-127"/>
              </a:defRPr>
            </a:lvl5pPr>
          </a:lstStyle>
          <a:p>
            <a:pPr lvl="0"/>
            <a:r>
              <a:rPr lang="ko-KR" altLang="en-US" dirty="0"/>
              <a:t>마스터 텍스트 스타일을 편집합니다</a:t>
            </a:r>
            <a:endParaRPr lang="ko-KR" altLang="en-US" dirty="0"/>
          </a:p>
          <a:p>
            <a:pPr lvl="1"/>
            <a:r>
              <a:rPr lang="ko-KR" altLang="en-US" dirty="0"/>
              <a:t>둘째 수준</a:t>
            </a:r>
            <a:endParaRPr lang="ko-KR" altLang="en-US" dirty="0"/>
          </a:p>
          <a:p>
            <a:pPr lvl="2"/>
            <a:r>
              <a:rPr lang="ko-KR" altLang="en-US" dirty="0"/>
              <a:t>셋째 수준</a:t>
            </a:r>
            <a:endParaRPr lang="ko-KR" altLang="en-US" dirty="0"/>
          </a:p>
          <a:p>
            <a:pPr lvl="3"/>
            <a:r>
              <a:rPr lang="ko-KR" altLang="en-US" dirty="0"/>
              <a:t>넷째 수준</a:t>
            </a:r>
            <a:endParaRPr lang="ko-KR" altLang="en-US" dirty="0"/>
          </a:p>
          <a:p>
            <a:pPr lvl="4"/>
            <a:r>
              <a:rPr lang="ko-KR" altLang="en-US" dirty="0"/>
              <a:t>다섯째 수준</a:t>
            </a:r>
            <a:endParaRPr lang="ko-K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날짜 개체 틀 3"/>
          <p:cNvSpPr>
            <a:spLocks noGrp="1"/>
          </p:cNvSpPr>
          <p:nvPr>
            <p:ph type="dt" sz="half" idx="10"/>
          </p:nvPr>
        </p:nvSpPr>
        <p:spPr>
          <a:xfrm>
            <a:off x="457200" y="6500834"/>
            <a:ext cx="2133600" cy="220641"/>
          </a:xfrm>
        </p:spPr>
        <p:txBody>
          <a:bodyPr/>
          <a:lstStyle>
            <a:lvl1pPr>
              <a:defRPr>
                <a:latin typeface="+mj-lt"/>
              </a:defRPr>
            </a:lvl1p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11"/>
          </p:nvPr>
        </p:nvSpPr>
        <p:spPr>
          <a:xfrm>
            <a:off x="3124200" y="6500834"/>
            <a:ext cx="2895600" cy="220641"/>
          </a:xfrm>
        </p:spPr>
        <p:txBody>
          <a:bodyPr/>
          <a:lstStyle>
            <a:lvl1pPr>
              <a:defRPr>
                <a:latin typeface="+mj-lt"/>
              </a:defRPr>
            </a:lvl1pPr>
          </a:lstStyle>
          <a:p>
            <a:endParaRPr lang="ko-KR" altLang="en-US"/>
          </a:p>
        </p:txBody>
      </p:sp>
      <p:sp>
        <p:nvSpPr>
          <p:cNvPr id="6" name="슬라이드 번호 개체 틀 5"/>
          <p:cNvSpPr>
            <a:spLocks noGrp="1"/>
          </p:cNvSpPr>
          <p:nvPr>
            <p:ph type="sldNum" sz="quarter" idx="12"/>
          </p:nvPr>
        </p:nvSpPr>
        <p:spPr>
          <a:xfrm>
            <a:off x="6553200" y="6500834"/>
            <a:ext cx="2133600" cy="220641"/>
          </a:xfrm>
        </p:spPr>
        <p:txBody>
          <a:bodyPr/>
          <a:lstStyle>
            <a:lvl1pPr>
              <a:defRPr>
                <a:latin typeface="+mj-lt"/>
              </a:defRPr>
            </a:lvl1pPr>
          </a:lstStyle>
          <a:p>
            <a:fld id="{EE6BC638-39B7-4287-91A7-2A3DDA573295}" type="slidenum">
              <a:rPr lang="ko-KR" altLang="en-US" smtClean="0"/>
            </a:fld>
            <a:endParaRPr lang="ko-KR" altLang="en-US"/>
          </a:p>
        </p:txBody>
      </p:sp>
      <p:sp>
        <p:nvSpPr>
          <p:cNvPr id="9" name="제목 1"/>
          <p:cNvSpPr>
            <a:spLocks noGrp="1"/>
          </p:cNvSpPr>
          <p:nvPr>
            <p:ph type="title" hasCustomPrompt="1"/>
          </p:nvPr>
        </p:nvSpPr>
        <p:spPr>
          <a:xfrm>
            <a:off x="323528" y="259812"/>
            <a:ext cx="6440229" cy="796908"/>
          </a:xfrm>
        </p:spPr>
        <p:txBody>
          <a:bodyPr vert="horz" lIns="91440" tIns="45720" rIns="91440" bIns="45720" rtlCol="0" anchor="ctr">
            <a:normAutofit/>
          </a:bodyPr>
          <a:lstStyle>
            <a:lvl1pPr algn="l" defTabSz="914400" rtl="0" eaLnBrk="1" latinLnBrk="1" hangingPunct="1">
              <a:spcBef>
                <a:spcPct val="0"/>
              </a:spcBef>
              <a:buNone/>
              <a:defRPr lang="ko-KR" altLang="en-US" sz="2500" b="1" kern="1200" baseline="0" dirty="0">
                <a:solidFill>
                  <a:srgbClr val="45659A"/>
                </a:solidFill>
                <a:effectLst/>
                <a:latin typeface="+mj-lt"/>
                <a:ea typeface="Malgun Gothic" panose="020B0503020000020004" pitchFamily="50" charset="-127"/>
                <a:cs typeface="+mj-cs"/>
              </a:defRPr>
            </a:lvl1pPr>
          </a:lstStyle>
          <a:p>
            <a:r>
              <a:rPr lang="ko-KR" altLang="en-US" dirty="0"/>
              <a:t>마스터 제목 스타일 편집</a:t>
            </a:r>
            <a:endParaRPr lang="ko-KR" altLang="en-US" dirty="0"/>
          </a:p>
        </p:txBody>
      </p:sp>
      <p:sp>
        <p:nvSpPr>
          <p:cNvPr id="11" name="내용 개체 틀 2"/>
          <p:cNvSpPr>
            <a:spLocks noGrp="1"/>
          </p:cNvSpPr>
          <p:nvPr>
            <p:ph idx="1" hasCustomPrompt="1"/>
          </p:nvPr>
        </p:nvSpPr>
        <p:spPr>
          <a:xfrm>
            <a:off x="323528" y="1751526"/>
            <a:ext cx="8619317" cy="4614943"/>
          </a:xfrm>
        </p:spPr>
        <p:txBody>
          <a:bodyPr/>
          <a:lstStyle>
            <a:lvl1pPr algn="l">
              <a:buNone/>
              <a:defRPr sz="2000" baseline="0">
                <a:solidFill>
                  <a:schemeClr val="tx1">
                    <a:lumMod val="65000"/>
                    <a:lumOff val="35000"/>
                  </a:schemeClr>
                </a:solidFill>
                <a:latin typeface="+mj-lt"/>
                <a:ea typeface="Malgun Gothic" panose="020B0503020000020004" pitchFamily="50" charset="-127"/>
              </a:defRPr>
            </a:lvl1pPr>
            <a:lvl2pPr algn="l">
              <a:buNone/>
              <a:defRPr sz="1800" baseline="0">
                <a:solidFill>
                  <a:schemeClr val="tx1">
                    <a:lumMod val="65000"/>
                    <a:lumOff val="35000"/>
                  </a:schemeClr>
                </a:solidFill>
                <a:latin typeface="+mj-lt"/>
                <a:ea typeface="Malgun Gothic" panose="020B0503020000020004" pitchFamily="50" charset="-127"/>
              </a:defRPr>
            </a:lvl2pPr>
            <a:lvl3pPr algn="l">
              <a:buNone/>
              <a:defRPr sz="1800" baseline="0">
                <a:solidFill>
                  <a:schemeClr val="tx1">
                    <a:lumMod val="65000"/>
                    <a:lumOff val="35000"/>
                  </a:schemeClr>
                </a:solidFill>
                <a:latin typeface="+mj-lt"/>
                <a:ea typeface="Malgun Gothic" panose="020B0503020000020004" pitchFamily="50" charset="-127"/>
              </a:defRPr>
            </a:lvl3pPr>
            <a:lvl4pPr algn="l">
              <a:buNone/>
              <a:defRPr sz="1800" baseline="0">
                <a:solidFill>
                  <a:schemeClr val="tx1">
                    <a:lumMod val="65000"/>
                    <a:lumOff val="35000"/>
                  </a:schemeClr>
                </a:solidFill>
                <a:latin typeface="+mj-lt"/>
                <a:ea typeface="Malgun Gothic" panose="020B0503020000020004" pitchFamily="50" charset="-127"/>
              </a:defRPr>
            </a:lvl4pPr>
            <a:lvl5pPr algn="l">
              <a:buNone/>
              <a:defRPr sz="1800" baseline="0">
                <a:solidFill>
                  <a:schemeClr val="tx1">
                    <a:lumMod val="65000"/>
                    <a:lumOff val="35000"/>
                  </a:schemeClr>
                </a:solidFill>
                <a:latin typeface="+mj-lt"/>
                <a:ea typeface="Malgun Gothic" panose="020B0503020000020004" pitchFamily="50" charset="-127"/>
              </a:defRPr>
            </a:lvl5pPr>
          </a:lstStyle>
          <a:p>
            <a:pPr lvl="0"/>
            <a:r>
              <a:rPr lang="ko-KR" altLang="en-US" dirty="0"/>
              <a:t>마스터 텍스트 스타일을 편집합니다</a:t>
            </a:r>
            <a:endParaRPr lang="ko-KR" altLang="en-US" dirty="0"/>
          </a:p>
          <a:p>
            <a:pPr lvl="1"/>
            <a:r>
              <a:rPr lang="ko-KR" altLang="en-US" dirty="0"/>
              <a:t>둘째 수준</a:t>
            </a:r>
            <a:endParaRPr lang="ko-KR" altLang="en-US" dirty="0"/>
          </a:p>
          <a:p>
            <a:pPr lvl="2"/>
            <a:r>
              <a:rPr lang="ko-KR" altLang="en-US" dirty="0"/>
              <a:t>셋째 수준</a:t>
            </a:r>
            <a:endParaRPr lang="ko-KR" altLang="en-US" dirty="0"/>
          </a:p>
          <a:p>
            <a:pPr lvl="3"/>
            <a:r>
              <a:rPr lang="ko-KR" altLang="en-US" dirty="0"/>
              <a:t>넷째 수준</a:t>
            </a:r>
            <a:endParaRPr lang="ko-KR" altLang="en-US" dirty="0"/>
          </a:p>
          <a:p>
            <a:pPr lvl="4"/>
            <a:r>
              <a:rPr lang="ko-KR" altLang="en-US" dirty="0"/>
              <a:t>다섯째 수준</a:t>
            </a:r>
            <a:endParaRPr lang="ko-K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날짜 개체 틀 2"/>
          <p:cNvSpPr>
            <a:spLocks noGrp="1"/>
          </p:cNvSpPr>
          <p:nvPr>
            <p:ph type="dt" sz="half" idx="10"/>
          </p:nvPr>
        </p:nvSpPr>
        <p:spPr/>
        <p:txBody>
          <a:bodyPr/>
          <a:lstStyle>
            <a:lvl1pPr>
              <a:defRPr>
                <a:latin typeface="+mj-lt"/>
              </a:defRPr>
            </a:lvl1pPr>
          </a:lstStyle>
          <a:p>
            <a:fld id="{ED3D6733-6F27-4404-AB51-585418F146E5}" type="datetimeFigureOut">
              <a:rPr lang="ko-KR" altLang="en-US" smtClean="0"/>
            </a:fld>
            <a:endParaRPr lang="ko-KR" altLang="en-US"/>
          </a:p>
        </p:txBody>
      </p:sp>
      <p:sp>
        <p:nvSpPr>
          <p:cNvPr id="4" name="바닥글 개체 틀 3"/>
          <p:cNvSpPr>
            <a:spLocks noGrp="1"/>
          </p:cNvSpPr>
          <p:nvPr>
            <p:ph type="ftr" sz="quarter" idx="11"/>
          </p:nvPr>
        </p:nvSpPr>
        <p:spPr/>
        <p:txBody>
          <a:bodyPr/>
          <a:lstStyle>
            <a:lvl1pPr>
              <a:defRPr>
                <a:latin typeface="+mj-lt"/>
              </a:defRPr>
            </a:lvl1pPr>
          </a:lstStyle>
          <a:p>
            <a:endParaRPr lang="ko-KR" altLang="en-US"/>
          </a:p>
        </p:txBody>
      </p:sp>
      <p:sp>
        <p:nvSpPr>
          <p:cNvPr id="5" name="슬라이드 번호 개체 틀 4"/>
          <p:cNvSpPr>
            <a:spLocks noGrp="1"/>
          </p:cNvSpPr>
          <p:nvPr>
            <p:ph type="sldNum" sz="quarter" idx="12"/>
          </p:nvPr>
        </p:nvSpPr>
        <p:spPr/>
        <p:txBody>
          <a:bodyPr/>
          <a:lstStyle>
            <a:lvl1pPr>
              <a:defRPr>
                <a:latin typeface="+mj-lt"/>
              </a:defRPr>
            </a:lvl1pPr>
          </a:lstStyle>
          <a:p>
            <a:fld id="{EE6BC638-39B7-4287-91A7-2A3DDA573295}" type="slidenum">
              <a:rPr lang="ko-KR" altLang="en-US" smtClean="0"/>
            </a:fld>
            <a:endParaRPr lang="ko-KR" altLang="en-US"/>
          </a:p>
        </p:txBody>
      </p:sp>
      <p:sp>
        <p:nvSpPr>
          <p:cNvPr id="6" name="제목 1"/>
          <p:cNvSpPr>
            <a:spLocks noGrp="1"/>
          </p:cNvSpPr>
          <p:nvPr>
            <p:ph type="ctrTitle"/>
          </p:nvPr>
        </p:nvSpPr>
        <p:spPr>
          <a:xfrm>
            <a:off x="0" y="4293096"/>
            <a:ext cx="9144000" cy="1224136"/>
          </a:xfrm>
          <a:noFill/>
          <a:ln w="9525">
            <a:noFill/>
            <a:miter lim="800000"/>
          </a:ln>
        </p:spPr>
        <p:txBody>
          <a:bodyPr vert="horz" wrap="square" lIns="91440" tIns="45720" rIns="91440" bIns="45720" numCol="1" rtlCol="0" anchor="ctr" anchorCtr="0" compatLnSpc="1">
            <a:noAutofit/>
          </a:bodyPr>
          <a:lstStyle>
            <a:lvl1pPr marL="0" indent="0" algn="ctr"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7000" kern="1200" baseline="0" dirty="0">
                <a:solidFill>
                  <a:schemeClr val="bg1"/>
                </a:solidFill>
                <a:effectLst>
                  <a:outerShdw blurRad="38100" dist="38100" dir="2700000" algn="tl">
                    <a:srgbClr val="000000">
                      <a:alpha val="43137"/>
                    </a:srgbClr>
                  </a:outerShdw>
                </a:effectLst>
                <a:latin typeface="+mj-lt"/>
                <a:ea typeface="Malgun Gothic" panose="020B0503020000020004" pitchFamily="50" charset="-127"/>
                <a:cs typeface="+mj-cs"/>
              </a:defRPr>
            </a:lvl1pPr>
          </a:lstStyle>
          <a:p>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9026"/>
            <a:ext cx="8229600" cy="796908"/>
          </a:xfrm>
          <a:prstGeom prst="rect">
            <a:avLst/>
          </a:prstGeom>
        </p:spPr>
        <p:txBody>
          <a:bodyPr vert="horz" lIns="91440" tIns="45720" rIns="91440" bIns="45720" rtlCol="0" anchor="ctr">
            <a:normAutofit/>
          </a:bodyPr>
          <a:lstStyle/>
          <a:p>
            <a:r>
              <a:rPr lang="ko-KR" altLang="en-US" dirty="0"/>
              <a:t>마스터 제목 스타일 편집</a:t>
            </a:r>
            <a:endParaRPr lang="ko-KR" altLang="en-US" dirty="0"/>
          </a:p>
        </p:txBody>
      </p:sp>
      <p:sp>
        <p:nvSpPr>
          <p:cNvPr id="3" name="텍스트 개체 틀 2"/>
          <p:cNvSpPr>
            <a:spLocks noGrp="1"/>
          </p:cNvSpPr>
          <p:nvPr>
            <p:ph type="body" idx="1"/>
          </p:nvPr>
        </p:nvSpPr>
        <p:spPr>
          <a:xfrm>
            <a:off x="457200" y="1062021"/>
            <a:ext cx="8229600" cy="5286412"/>
          </a:xfrm>
          <a:prstGeom prst="rect">
            <a:avLst/>
          </a:prstGeom>
        </p:spPr>
        <p:txBody>
          <a:bodyPr vert="horz" lIns="91440" tIns="45720" rIns="91440" bIns="45720" rtlCol="0">
            <a:normAutofit/>
          </a:bodyPr>
          <a:lstStyle/>
          <a:p>
            <a:pPr lvl="0"/>
            <a:r>
              <a:rPr lang="ko-KR" altLang="en-US" dirty="0"/>
              <a:t>마스터 텍스트 스타일을 편집합니다</a:t>
            </a:r>
            <a:endParaRPr lang="ko-KR" altLang="en-US" dirty="0"/>
          </a:p>
          <a:p>
            <a:pPr lvl="1"/>
            <a:r>
              <a:rPr lang="ko-KR" altLang="en-US" dirty="0"/>
              <a:t>둘째 수준</a:t>
            </a:r>
            <a:endParaRPr lang="ko-KR" altLang="en-US" dirty="0"/>
          </a:p>
          <a:p>
            <a:pPr lvl="2"/>
            <a:r>
              <a:rPr lang="ko-KR" altLang="en-US" dirty="0"/>
              <a:t>셋째 수준</a:t>
            </a:r>
            <a:endParaRPr lang="ko-KR" altLang="en-US" dirty="0"/>
          </a:p>
          <a:p>
            <a:pPr lvl="3"/>
            <a:r>
              <a:rPr lang="ko-KR" altLang="en-US" dirty="0"/>
              <a:t>넷째 수준</a:t>
            </a:r>
            <a:endParaRPr lang="ko-KR" altLang="en-US" dirty="0"/>
          </a:p>
          <a:p>
            <a:pPr lvl="4"/>
            <a:r>
              <a:rPr lang="ko-KR" altLang="en-US" dirty="0"/>
              <a:t>다섯째 수준</a:t>
            </a:r>
            <a:endParaRPr lang="ko-KR" altLang="en-US" dirty="0"/>
          </a:p>
        </p:txBody>
      </p:sp>
      <p:sp>
        <p:nvSpPr>
          <p:cNvPr id="4" name="날짜 개체 틀 3"/>
          <p:cNvSpPr>
            <a:spLocks noGrp="1"/>
          </p:cNvSpPr>
          <p:nvPr>
            <p:ph type="dt" sz="half" idx="2"/>
          </p:nvPr>
        </p:nvSpPr>
        <p:spPr>
          <a:xfrm>
            <a:off x="457200" y="6429396"/>
            <a:ext cx="2133600" cy="292079"/>
          </a:xfrm>
          <a:prstGeom prst="rect">
            <a:avLst/>
          </a:prstGeom>
        </p:spPr>
        <p:txBody>
          <a:bodyPr vert="horz" lIns="91440" tIns="45720" rIns="91440" bIns="45720" rtlCol="0" anchor="ctr"/>
          <a:lstStyle>
            <a:lvl1pPr algn="l">
              <a:defRPr sz="1200">
                <a:solidFill>
                  <a:schemeClr val="tx1">
                    <a:tint val="75000"/>
                  </a:schemeClr>
                </a:solidFill>
              </a:defRPr>
            </a:lvl1p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3"/>
          </p:nvPr>
        </p:nvSpPr>
        <p:spPr>
          <a:xfrm>
            <a:off x="3124200" y="6429396"/>
            <a:ext cx="2895600" cy="29207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429396"/>
            <a:ext cx="2133600" cy="292079"/>
          </a:xfrm>
          <a:prstGeom prst="rect">
            <a:avLst/>
          </a:prstGeom>
        </p:spPr>
        <p:txBody>
          <a:bodyPr vert="horz" lIns="91440" tIns="45720" rIns="91440" bIns="45720" rtlCol="0" anchor="ctr"/>
          <a:lstStyle>
            <a:lvl1pPr algn="r">
              <a:defRPr sz="1200">
                <a:solidFill>
                  <a:schemeClr val="tx1">
                    <a:tint val="75000"/>
                  </a:schemeClr>
                </a:solidFill>
              </a:defRPr>
            </a:lvl1pPr>
          </a:lstStyle>
          <a:p>
            <a:fld id="{EE6BC638-39B7-4287-91A7-2A3DDA573295}" type="slidenum">
              <a:rPr lang="ko-KR" altLang="en-US" smtClean="0"/>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1" hangingPunct="1">
        <a:spcBef>
          <a:spcPct val="0"/>
        </a:spcBef>
        <a:buNone/>
        <a:defRPr lang="ko-KR" altLang="en-US" sz="3500" kern="1200">
          <a:solidFill>
            <a:sysClr val="windowText" lastClr="000000"/>
          </a:solidFill>
          <a:latin typeface="Malgun Gothic" panose="020B0503020000020004" pitchFamily="50" charset="-127"/>
          <a:ea typeface="Malgun Gothic" panose="020B0503020000020004" pitchFamily="50" charset="-127"/>
          <a:cs typeface="+mj-cs"/>
        </a:defRPr>
      </a:lvl1pPr>
    </p:titleStyle>
    <p:bodyStyle>
      <a:lvl1pPr marL="342900" indent="-342900" algn="l" defTabSz="914400" rtl="0" eaLnBrk="1" latinLnBrk="1" hangingPunct="1">
        <a:spcBef>
          <a:spcPct val="20000"/>
        </a:spcBef>
        <a:buFont typeface="Arial" panose="020B0604020202020204" pitchFamily="34" charset="0"/>
        <a:buChar char="•"/>
        <a:defRPr lang="ko-KR" altLang="en-US" sz="2500" kern="1200" smtClean="0">
          <a:solidFill>
            <a:schemeClr val="tx1"/>
          </a:solidFill>
          <a:latin typeface="Malgun Gothic" panose="020B0503020000020004" pitchFamily="50" charset="-127"/>
          <a:ea typeface="Malgun Gothic" panose="020B0503020000020004" pitchFamily="50" charset="-127"/>
          <a:cs typeface="+mn-cs"/>
        </a:defRPr>
      </a:lvl1pPr>
      <a:lvl2pPr marL="742950" indent="-285750" algn="l" defTabSz="914400" rtl="0" eaLnBrk="1" latinLnBrk="1" hangingPunct="1">
        <a:spcBef>
          <a:spcPct val="20000"/>
        </a:spcBef>
        <a:buFont typeface="Arial" panose="020B0604020202020204" pitchFamily="34" charset="0"/>
        <a:buChar char="–"/>
        <a:defRPr lang="ko-KR" altLang="en-US" sz="1800" kern="1200" smtClean="0">
          <a:solidFill>
            <a:schemeClr val="tx1"/>
          </a:solidFill>
          <a:latin typeface="Malgun Gothic" panose="020B0503020000020004" pitchFamily="50" charset="-127"/>
          <a:ea typeface="Malgun Gothic" panose="020B0503020000020004" pitchFamily="50" charset="-127"/>
          <a:cs typeface="+mn-cs"/>
        </a:defRPr>
      </a:lvl2pPr>
      <a:lvl3pPr marL="1143000" indent="-228600" algn="l" defTabSz="914400" rtl="0" eaLnBrk="1" latinLnBrk="1" hangingPunct="1">
        <a:spcBef>
          <a:spcPct val="20000"/>
        </a:spcBef>
        <a:buFont typeface="Arial" panose="020B0604020202020204" pitchFamily="34" charset="0"/>
        <a:buChar char="•"/>
        <a:defRPr lang="ko-KR" altLang="en-US" sz="1800" kern="1200" smtClean="0">
          <a:solidFill>
            <a:schemeClr val="tx1"/>
          </a:solidFill>
          <a:latin typeface="Malgun Gothic" panose="020B0503020000020004" pitchFamily="50" charset="-127"/>
          <a:ea typeface="Malgun Gothic" panose="020B0503020000020004" pitchFamily="50" charset="-127"/>
          <a:cs typeface="+mn-cs"/>
        </a:defRPr>
      </a:lvl3pPr>
      <a:lvl4pPr marL="1600200" indent="-228600" algn="l" defTabSz="914400" rtl="0" eaLnBrk="1" latinLnBrk="1" hangingPunct="1">
        <a:spcBef>
          <a:spcPct val="20000"/>
        </a:spcBef>
        <a:buFont typeface="Arial" panose="020B0604020202020204" pitchFamily="34" charset="0"/>
        <a:buChar char="–"/>
        <a:defRPr lang="ko-KR" altLang="en-US" sz="1800" kern="1200" smtClean="0">
          <a:solidFill>
            <a:schemeClr val="tx1"/>
          </a:solidFill>
          <a:latin typeface="Malgun Gothic" panose="020B0503020000020004" pitchFamily="50" charset="-127"/>
          <a:ea typeface="Malgun Gothic" panose="020B0503020000020004" pitchFamily="50" charset="-127"/>
          <a:cs typeface="+mn-cs"/>
        </a:defRPr>
      </a:lvl4pPr>
      <a:lvl5pPr marL="2057400" indent="-228600" algn="l" defTabSz="914400" rtl="0" eaLnBrk="1" latinLnBrk="1" hangingPunct="1">
        <a:spcBef>
          <a:spcPct val="20000"/>
        </a:spcBef>
        <a:buFont typeface="Arial" panose="020B0604020202020204" pitchFamily="34" charset="0"/>
        <a:buChar char="»"/>
        <a:defRPr lang="ko-KR" altLang="en-US" sz="1800" kern="1200">
          <a:solidFill>
            <a:schemeClr val="tx1"/>
          </a:solidFill>
          <a:latin typeface="Malgun Gothic" panose="020B0503020000020004" pitchFamily="50" charset="-127"/>
          <a:ea typeface="Malgun Gothic" panose="020B0503020000020004" pitchFamily="50" charset="-127"/>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ctrTitle"/>
          </p:nvPr>
        </p:nvSpPr>
        <p:spPr>
          <a:xfrm>
            <a:off x="1115616" y="4044863"/>
            <a:ext cx="7355160" cy="1400361"/>
          </a:xfrm>
        </p:spPr>
        <p:txBody>
          <a:bodyPr/>
          <a:lstStyle/>
          <a:p>
            <a:r>
              <a:rPr lang="en-US" altLang="ko-KR" sz="3200" dirty="0">
                <a:solidFill>
                  <a:srgbClr val="224275"/>
                </a:solidFill>
                <a:uFillTx/>
                <a:ea typeface="微软雅黑" panose="020B0503020204020204" charset="-122"/>
              </a:rPr>
              <a:t>大模型训推芯片行业分析报告</a:t>
            </a:r>
            <a:br>
              <a:rPr lang="en-US" altLang="ko-KR" dirty="0"/>
            </a:br>
            <a:r>
              <a:rPr lang="en-US" altLang="ko-KR" dirty="0"/>
              <a:t> </a:t>
            </a:r>
            <a:endParaRPr lang="ko-KR" altLang="en-US" b="1" dirty="0"/>
          </a:p>
        </p:txBody>
      </p:sp>
      <p:sp>
        <p:nvSpPr>
          <p:cNvPr id="2" name="文本框 1"/>
          <p:cNvSpPr txBox="1"/>
          <p:nvPr/>
        </p:nvSpPr>
        <p:spPr>
          <a:xfrm>
            <a:off x="5982970" y="5076825"/>
            <a:ext cx="3155950" cy="368300"/>
          </a:xfrm>
          <a:prstGeom prst="rect">
            <a:avLst/>
          </a:prstGeom>
          <a:noFill/>
        </p:spPr>
        <p:txBody>
          <a:bodyPr wrap="square" rtlCol="0">
            <a:spAutoFit/>
          </a:bodyPr>
          <a:p>
            <a:r>
              <a:rPr lang="zh-CN" altLang="en-US">
                <a:solidFill>
                  <a:srgbClr val="224275"/>
                </a:solidFill>
                <a:uFillTx/>
              </a:rPr>
              <a:t>汇报人：焦宏宝</a:t>
            </a:r>
            <a:endParaRPr lang="zh-CN" altLang="en-US">
              <a:solidFill>
                <a:srgbClr val="224275"/>
              </a:solidFill>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zh-CN" sz="3200" b="0">
                <a:latin typeface="微软雅黑" panose="020B0503020204020204" charset="-122"/>
                <a:ea typeface="微软雅黑" panose="020B0503020204020204" charset="-122"/>
                <a:cs typeface="微软雅黑" panose="020B0503020204020204" charset="-122"/>
              </a:rPr>
              <a:t>AI</a:t>
            </a:r>
            <a:r>
              <a:rPr lang="zh-CN" sz="3200" b="0">
                <a:latin typeface="微软雅黑" panose="020B0503020204020204" charset="-122"/>
                <a:ea typeface="微软雅黑" panose="020B0503020204020204" charset="-122"/>
                <a:cs typeface="微软雅黑" panose="020B0503020204020204" charset="-122"/>
              </a:rPr>
              <a:t>推训</a:t>
            </a:r>
            <a:r>
              <a:rPr lang="zh-CN" sz="3200" b="0">
                <a:latin typeface="微软雅黑" panose="020B0503020204020204" charset="-122"/>
                <a:ea typeface="微软雅黑" panose="020B0503020204020204" charset="-122"/>
                <a:cs typeface="微软雅黑" panose="020B0503020204020204" charset="-122"/>
              </a:rPr>
              <a:t>芯片演进</a:t>
            </a:r>
            <a:endParaRPr lang="zh-CN" sz="3200" b="0">
              <a:latin typeface="微软雅黑" panose="020B0503020204020204" charset="-122"/>
              <a:ea typeface="微软雅黑" panose="020B0503020204020204" charset="-122"/>
              <a:cs typeface="微软雅黑" panose="020B0503020204020204" charset="-122"/>
            </a:endParaRPr>
          </a:p>
        </p:txBody>
      </p:sp>
      <p:sp>
        <p:nvSpPr>
          <p:cNvPr id="37" name="내용 개체 틀 36"/>
          <p:cNvSpPr>
            <a:spLocks noGrp="1"/>
          </p:cNvSpPr>
          <p:nvPr>
            <p:ph idx="1"/>
          </p:nvPr>
        </p:nvSpPr>
        <p:spPr/>
        <p:txBody>
          <a:bodyPr>
            <a:normAutofit/>
          </a:bodyPr>
          <a:lstStyle/>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在AI计算大规模流行以前侧重于通用计算，使用CPU实现软件和算法；</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en-US" altLang="zh-CN" dirty="0">
                <a:latin typeface="微软雅黑" panose="020B0503020204020204" charset="-122"/>
                <a:ea typeface="微软雅黑" panose="020B0503020204020204" charset="-122"/>
                <a:cs typeface="微软雅黑" panose="020B0503020204020204" charset="-122"/>
              </a:rPr>
              <a:t>2014</a:t>
            </a:r>
            <a:r>
              <a:rPr lang="zh-CN" dirty="0">
                <a:latin typeface="微软雅黑" panose="020B0503020204020204" charset="-122"/>
                <a:ea typeface="微软雅黑" panose="020B0503020204020204" charset="-122"/>
                <a:cs typeface="微软雅黑" panose="020B0503020204020204" charset="-122"/>
              </a:rPr>
              <a:t>年开始使用</a:t>
            </a:r>
            <a:r>
              <a:rPr lang="en-US" altLang="zh-CN" dirty="0">
                <a:latin typeface="微软雅黑" panose="020B0503020204020204" charset="-122"/>
                <a:ea typeface="微软雅黑" panose="020B0503020204020204" charset="-122"/>
                <a:cs typeface="微软雅黑" panose="020B0503020204020204" charset="-122"/>
              </a:rPr>
              <a:t>GPU+CUDA</a:t>
            </a:r>
            <a:r>
              <a:rPr lang="zh-CN" dirty="0">
                <a:latin typeface="微软雅黑" panose="020B0503020204020204" charset="-122"/>
                <a:ea typeface="微软雅黑" panose="020B0503020204020204" charset="-122"/>
                <a:cs typeface="微软雅黑" panose="020B0503020204020204" charset="-122"/>
              </a:rPr>
              <a:t>来加速深度学习，提高了并行性</a:t>
            </a:r>
            <a:r>
              <a:rPr lang="zh-CN" dirty="0">
                <a:latin typeface="微软雅黑" panose="020B0503020204020204" charset="-122"/>
                <a:ea typeface="微软雅黑" panose="020B0503020204020204" charset="-122"/>
                <a:cs typeface="微软雅黑" panose="020B0503020204020204" charset="-122"/>
              </a:rPr>
              <a:t>；</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en-US" altLang="zh-CN" dirty="0">
                <a:latin typeface="微软雅黑" panose="020B0503020204020204" charset="-122"/>
                <a:ea typeface="微软雅黑" panose="020B0503020204020204" charset="-122"/>
                <a:cs typeface="微软雅黑" panose="020B0503020204020204" charset="-122"/>
              </a:rPr>
              <a:t>2016</a:t>
            </a:r>
            <a:r>
              <a:rPr lang="zh-CN" dirty="0">
                <a:latin typeface="微软雅黑" panose="020B0503020204020204" charset="-122"/>
                <a:ea typeface="微软雅黑" panose="020B0503020204020204" charset="-122"/>
                <a:cs typeface="微软雅黑" panose="020B0503020204020204" charset="-122"/>
              </a:rPr>
              <a:t>年Google为其tensorflow推理模型设计了第一代TPU，对相关AI模型计算（如CNN/RNN）进行了优化；</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近年来为了降低能耗，开始使用较低精度的计算并进行优化，如华为昇腾910（2019，使用自研达芬奇架构，INT8达到256TOPS）；</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专用</a:t>
            </a:r>
            <a:r>
              <a:rPr lang="en-US" altLang="zh-CN" dirty="0">
                <a:latin typeface="微软雅黑" panose="020B0503020204020204" charset="-122"/>
                <a:ea typeface="微软雅黑" panose="020B0503020204020204" charset="-122"/>
                <a:cs typeface="微软雅黑" panose="020B0503020204020204" charset="-122"/>
              </a:rPr>
              <a:t>/</a:t>
            </a:r>
            <a:r>
              <a:rPr lang="zh-CN" dirty="0">
                <a:latin typeface="微软雅黑" panose="020B0503020204020204" charset="-122"/>
                <a:ea typeface="微软雅黑" panose="020B0503020204020204" charset="-122"/>
                <a:cs typeface="微软雅黑" panose="020B0503020204020204" charset="-122"/>
              </a:rPr>
              <a:t>定制化芯片发展，</a:t>
            </a:r>
            <a:r>
              <a:rPr lang="en-US" altLang="zh-CN" dirty="0">
                <a:latin typeface="微软雅黑" panose="020B0503020204020204" charset="-122"/>
                <a:ea typeface="微软雅黑" panose="020B0503020204020204" charset="-122"/>
                <a:cs typeface="微软雅黑" panose="020B0503020204020204" charset="-122"/>
              </a:rPr>
              <a:t>Google</a:t>
            </a:r>
            <a:r>
              <a:rPr lang="zh-CN" dirty="0">
                <a:latin typeface="微软雅黑" panose="020B0503020204020204" charset="-122"/>
                <a:ea typeface="微软雅黑" panose="020B0503020204020204" charset="-122"/>
                <a:cs typeface="微软雅黑" panose="020B0503020204020204" charset="-122"/>
              </a:rPr>
              <a:t>推出</a:t>
            </a:r>
            <a:r>
              <a:rPr lang="en-US" altLang="zh-CN" dirty="0">
                <a:latin typeface="微软雅黑" panose="020B0503020204020204" charset="-122"/>
                <a:ea typeface="微软雅黑" panose="020B0503020204020204" charset="-122"/>
                <a:cs typeface="微软雅黑" panose="020B0503020204020204" charset="-122"/>
              </a:rPr>
              <a:t>TPUv3</a:t>
            </a:r>
            <a:r>
              <a:rPr lang="zh-CN" dirty="0">
                <a:latin typeface="微软雅黑" panose="020B0503020204020204" charset="-122"/>
                <a:ea typeface="微软雅黑" panose="020B0503020204020204" charset="-122"/>
                <a:cs typeface="微软雅黑" panose="020B0503020204020204" charset="-122"/>
              </a:rPr>
              <a:t>；</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出现存算一体训练芯片（如</a:t>
            </a:r>
            <a:r>
              <a:rPr lang="en-US" altLang="zh-CN" dirty="0">
                <a:latin typeface="微软雅黑" panose="020B0503020204020204" charset="-122"/>
                <a:ea typeface="微软雅黑" panose="020B0503020204020204" charset="-122"/>
                <a:cs typeface="微软雅黑" panose="020B0503020204020204" charset="-122"/>
              </a:rPr>
              <a:t>Samsung HBM-PIM</a:t>
            </a:r>
            <a:r>
              <a:rPr lang="zh-CN" dirty="0">
                <a:latin typeface="微软雅黑" panose="020B0503020204020204" charset="-122"/>
                <a:ea typeface="微软雅黑" panose="020B0503020204020204" charset="-122"/>
                <a:cs typeface="微软雅黑" panose="020B0503020204020204" charset="-122"/>
              </a:rPr>
              <a:t>）。</a:t>
            </a:r>
            <a:endParaRPr 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r>
              <a:rPr lang="en-US" altLang="zh-CN" dirty="0">
                <a:latin typeface="微软雅黑" panose="020B0503020204020204" charset="-122"/>
                <a:ea typeface="微软雅黑" panose="020B0503020204020204" charset="-122"/>
                <a:cs typeface="微软雅黑" panose="020B0503020204020204" charset="-122"/>
              </a:rPr>
              <a:t>......</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r>
              <a:rPr lang="zh-CN" dirty="0">
                <a:latin typeface="微软雅黑" panose="020B0503020204020204" charset="-122"/>
                <a:ea typeface="微软雅黑" panose="020B0503020204020204" charset="-122"/>
                <a:cs typeface="微软雅黑" panose="020B0503020204020204" charset="-122"/>
              </a:rPr>
              <a:t>推训芯片的精度从高精度向低精度发展；并行度不断提高，数据存储越来越接近计算单元</a:t>
            </a:r>
            <a:r>
              <a:rPr lang="en-US" altLang="zh-CN" dirty="0">
                <a:latin typeface="微软雅黑" panose="020B0503020204020204" charset="-122"/>
                <a:ea typeface="微软雅黑" panose="020B0503020204020204" charset="-122"/>
                <a:cs typeface="微软雅黑" panose="020B0503020204020204" charset="-122"/>
              </a:rPr>
              <a:t>...</a:t>
            </a:r>
            <a:endParaRPr 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endParaRPr 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5542915" y="4560570"/>
            <a:ext cx="2621280" cy="583565"/>
          </a:xfrm>
          <a:prstGeom prst="rect">
            <a:avLst/>
          </a:prstGeom>
          <a:noFill/>
          <a:ln w="9525">
            <a:noFill/>
            <a:miter lim="800000"/>
          </a:ln>
          <a:effectLst/>
        </p:spPr>
        <p:txBody>
          <a:bodyPr vert="horz" wrap="none" lIns="91440" tIns="45720" rIns="91440" bIns="45720" numCol="1" anchor="t" anchorCtr="0" compatLnSpc="1">
            <a:spAutoFit/>
          </a:bodyPr>
          <a:lstStyle/>
          <a:p>
            <a:pPr algn="ctr">
              <a:defRPr/>
            </a:pPr>
            <a:r>
              <a:rPr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预期亮点技术</a:t>
            </a:r>
            <a:endParaRPr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5542915" y="820420"/>
            <a:ext cx="2197735" cy="1198880"/>
          </a:xfrm>
          <a:prstGeom prst="rect">
            <a:avLst/>
          </a:prstGeom>
          <a:noFill/>
        </p:spPr>
        <p:txBody>
          <a:bodyPr wrap="square" rtlCol="0">
            <a:spAutoFit/>
          </a:bodyPr>
          <a:p>
            <a:pPr algn="ctr"/>
            <a:r>
              <a:rPr lang="zh-CN" altLang="en-US" sz="7200">
                <a:solidFill>
                  <a:schemeClr val="bg1"/>
                </a:solidFill>
                <a:uFillTx/>
              </a:rPr>
              <a:t>④</a:t>
            </a:r>
            <a:endParaRPr lang="zh-CN" altLang="en-US" sz="7200">
              <a:solidFill>
                <a:schemeClr val="bg1"/>
              </a:solidFill>
              <a:uFillTx/>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sz="3200" dirty="0">
                <a:latin typeface="微软雅黑" panose="020B0503020204020204" charset="-122"/>
                <a:ea typeface="微软雅黑" panose="020B0503020204020204" charset="-122"/>
              </a:rPr>
              <a:t>高性能低误差混合精度计算</a:t>
            </a:r>
            <a:endParaRPr lang="zh-CN" sz="3200" dirty="0">
              <a:latin typeface="微软雅黑" panose="020B0503020204020204" charset="-122"/>
              <a:ea typeface="微软雅黑" panose="020B0503020204020204" charset="-122"/>
            </a:endParaRPr>
          </a:p>
        </p:txBody>
      </p:sp>
      <p:sp>
        <p:nvSpPr>
          <p:cNvPr id="4" name="文本框 3"/>
          <p:cNvSpPr txBox="1"/>
          <p:nvPr/>
        </p:nvSpPr>
        <p:spPr>
          <a:xfrm>
            <a:off x="555625" y="1849755"/>
            <a:ext cx="8032115" cy="2306955"/>
          </a:xfrm>
          <a:prstGeom prst="rect">
            <a:avLst/>
          </a:prstGeom>
          <a:noFill/>
        </p:spPr>
        <p:txBody>
          <a:bodyPr wrap="square" rtlCol="0">
            <a:spAutoFit/>
          </a:bodyPr>
          <a:p>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为了能够适应目前模型训练中，低能耗，高效率的需求，目前的</a:t>
            </a:r>
            <a:r>
              <a:rPr lang="en-US" altLang="zh-CN">
                <a:latin typeface="微软雅黑" panose="020B0503020204020204" charset="-122"/>
                <a:ea typeface="微软雅黑" panose="020B0503020204020204" charset="-122"/>
                <a:cs typeface="微软雅黑" panose="020B0503020204020204" charset="-122"/>
              </a:rPr>
              <a:t>AI</a:t>
            </a:r>
            <a:r>
              <a:rPr lang="zh-CN" altLang="en-US">
                <a:latin typeface="微软雅黑" panose="020B0503020204020204" charset="-122"/>
                <a:ea typeface="微软雅黑" panose="020B0503020204020204" charset="-122"/>
                <a:cs typeface="微软雅黑" panose="020B0503020204020204" charset="-122"/>
              </a:rPr>
              <a:t>推训芯片已经能够接受越来越低的计算精度，</a:t>
            </a:r>
            <a:r>
              <a:rPr lang="en-US" altLang="zh-CN">
                <a:latin typeface="微软雅黑" panose="020B0503020204020204" charset="-122"/>
                <a:ea typeface="微软雅黑" panose="020B0503020204020204" charset="-122"/>
                <a:cs typeface="微软雅黑" panose="020B0503020204020204" charset="-122"/>
              </a:rPr>
              <a:t>NVIDIA Blackwell</a:t>
            </a:r>
            <a:r>
              <a:rPr lang="zh-CN" altLang="en-US">
                <a:latin typeface="微软雅黑" panose="020B0503020204020204" charset="-122"/>
                <a:ea typeface="微软雅黑" panose="020B0503020204020204" charset="-122"/>
                <a:cs typeface="微软雅黑" panose="020B0503020204020204" charset="-122"/>
              </a:rPr>
              <a:t>可以实现</a:t>
            </a:r>
            <a:r>
              <a:rPr lang="en-US" altLang="zh-CN">
                <a:latin typeface="微软雅黑" panose="020B0503020204020204" charset="-122"/>
                <a:ea typeface="微软雅黑" panose="020B0503020204020204" charset="-122"/>
                <a:cs typeface="微软雅黑" panose="020B0503020204020204" charset="-122"/>
              </a:rPr>
              <a:t>FP4</a:t>
            </a:r>
            <a:r>
              <a:rPr lang="zh-CN" altLang="en-US">
                <a:latin typeface="微软雅黑" panose="020B0503020204020204" charset="-122"/>
                <a:ea typeface="微软雅黑" panose="020B0503020204020204" charset="-122"/>
                <a:cs typeface="微软雅黑" panose="020B0503020204020204" charset="-122"/>
              </a:rPr>
              <a:t>精度的计算和训练。</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    </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    在</a:t>
            </a:r>
            <a:r>
              <a:rPr lang="en-US" altLang="zh-CN">
                <a:latin typeface="微软雅黑" panose="020B0503020204020204" charset="-122"/>
                <a:ea typeface="微软雅黑" panose="020B0503020204020204" charset="-122"/>
                <a:cs typeface="微软雅黑" panose="020B0503020204020204" charset="-122"/>
              </a:rPr>
              <a:t>AI</a:t>
            </a:r>
            <a:r>
              <a:rPr lang="zh-CN" altLang="en-US">
                <a:latin typeface="微软雅黑" panose="020B0503020204020204" charset="-122"/>
                <a:ea typeface="微软雅黑" panose="020B0503020204020204" charset="-122"/>
                <a:cs typeface="微软雅黑" panose="020B0503020204020204" charset="-122"/>
              </a:rPr>
              <a:t>算法不断发展的当下，未来一定可以支持更低精度的</a:t>
            </a:r>
            <a:r>
              <a:rPr lang="en-US" altLang="zh-CN">
                <a:latin typeface="微软雅黑" panose="020B0503020204020204" charset="-122"/>
                <a:ea typeface="微软雅黑" panose="020B0503020204020204" charset="-122"/>
                <a:cs typeface="微软雅黑" panose="020B0503020204020204" charset="-122"/>
              </a:rPr>
              <a:t>AI</a:t>
            </a:r>
            <a:r>
              <a:rPr lang="zh-CN" altLang="en-US">
                <a:latin typeface="微软雅黑" panose="020B0503020204020204" charset="-122"/>
                <a:ea typeface="微软雅黑" panose="020B0503020204020204" charset="-122"/>
                <a:cs typeface="微软雅黑" panose="020B0503020204020204" charset="-122"/>
              </a:rPr>
              <a:t>推理和训练，同时保持相对稳定合理的误差控制，不断对</a:t>
            </a:r>
            <a:r>
              <a:rPr lang="en-US" altLang="zh-CN">
                <a:latin typeface="微软雅黑" panose="020B0503020204020204" charset="-122"/>
                <a:ea typeface="微软雅黑" panose="020B0503020204020204" charset="-122"/>
                <a:cs typeface="微软雅黑" panose="020B0503020204020204" charset="-122"/>
              </a:rPr>
              <a:t>AI</a:t>
            </a:r>
            <a:r>
              <a:rPr lang="zh-CN" altLang="en-US">
                <a:latin typeface="微软雅黑" panose="020B0503020204020204" charset="-122"/>
                <a:ea typeface="微软雅黑" panose="020B0503020204020204" charset="-122"/>
                <a:cs typeface="微软雅黑" panose="020B0503020204020204" charset="-122"/>
              </a:rPr>
              <a:t>推训的计算能力进行优化，降低能耗。</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1"/>
          <a:stretch>
            <a:fillRect/>
          </a:stretch>
        </p:blipFill>
        <p:spPr>
          <a:xfrm>
            <a:off x="2137410" y="4029075"/>
            <a:ext cx="4430395" cy="22218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sz="3200" dirty="0">
                <a:latin typeface="微软雅黑" panose="020B0503020204020204" charset="-122"/>
                <a:ea typeface="微软雅黑" panose="020B0503020204020204" charset="-122"/>
              </a:rPr>
              <a:t>Chiplet 3D封装技术</a:t>
            </a:r>
            <a:endParaRPr lang="zh-CN" sz="3200" dirty="0">
              <a:latin typeface="微软雅黑" panose="020B0503020204020204" charset="-122"/>
              <a:ea typeface="微软雅黑" panose="020B0503020204020204" charset="-122"/>
            </a:endParaRPr>
          </a:p>
        </p:txBody>
      </p:sp>
      <p:sp>
        <p:nvSpPr>
          <p:cNvPr id="4" name="文本框 3"/>
          <p:cNvSpPr txBox="1"/>
          <p:nvPr/>
        </p:nvSpPr>
        <p:spPr>
          <a:xfrm>
            <a:off x="555625" y="1849755"/>
            <a:ext cx="8032115" cy="1198880"/>
          </a:xfrm>
          <a:prstGeom prst="rect">
            <a:avLst/>
          </a:prstGeom>
          <a:noFill/>
        </p:spPr>
        <p:txBody>
          <a:bodyPr wrap="square" rtlCol="0">
            <a:spAutoFit/>
          </a:bodyPr>
          <a:p>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当下模型参数快速增长，</a:t>
            </a:r>
            <a:r>
              <a:rPr lang="en-US" altLang="zh-CN">
                <a:latin typeface="微软雅黑" panose="020B0503020204020204" charset="-122"/>
                <a:ea typeface="微软雅黑" panose="020B0503020204020204" charset="-122"/>
                <a:cs typeface="微软雅黑" panose="020B0503020204020204" charset="-122"/>
              </a:rPr>
              <a:t>AI</a:t>
            </a:r>
            <a:r>
              <a:rPr lang="zh-CN" altLang="en-US">
                <a:latin typeface="微软雅黑" panose="020B0503020204020204" charset="-122"/>
                <a:ea typeface="微软雅黑" panose="020B0503020204020204" charset="-122"/>
                <a:cs typeface="微软雅黑" panose="020B0503020204020204" charset="-122"/>
              </a:rPr>
              <a:t>算法层出不穷，数据量巨大，数据稀疏性高，单芯片设计无法满足模型训练需要，同时单芯片设计也面临着物理极限。如果大规模实现Chiplet3D封装，可以大大增加芯片封装度，节省面积，有效解决这一问题。</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818515" y="3854450"/>
            <a:ext cx="3331210" cy="1865630"/>
          </a:xfrm>
          <a:prstGeom prst="rect">
            <a:avLst/>
          </a:prstGeom>
        </p:spPr>
      </p:pic>
      <p:pic>
        <p:nvPicPr>
          <p:cNvPr id="5" name="图片 4"/>
          <p:cNvPicPr>
            <a:picLocks noChangeAspect="1"/>
          </p:cNvPicPr>
          <p:nvPr/>
        </p:nvPicPr>
        <p:blipFill>
          <a:blip r:embed="rId2"/>
          <a:stretch>
            <a:fillRect/>
          </a:stretch>
        </p:blipFill>
        <p:spPr>
          <a:xfrm>
            <a:off x="4946650" y="3932555"/>
            <a:ext cx="3192145" cy="17875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sz="3200" dirty="0">
                <a:latin typeface="微软雅黑" panose="020B0503020204020204" charset="-122"/>
                <a:ea typeface="微软雅黑" panose="020B0503020204020204" charset="-122"/>
              </a:rPr>
              <a:t>光子计算与量子混合架构</a:t>
            </a:r>
            <a:endParaRPr lang="zh-CN" sz="3200" dirty="0">
              <a:latin typeface="微软雅黑" panose="020B0503020204020204" charset="-122"/>
              <a:ea typeface="微软雅黑" panose="020B0503020204020204" charset="-122"/>
            </a:endParaRPr>
          </a:p>
        </p:txBody>
      </p:sp>
      <p:sp>
        <p:nvSpPr>
          <p:cNvPr id="4" name="文本框 3"/>
          <p:cNvSpPr txBox="1"/>
          <p:nvPr/>
        </p:nvSpPr>
        <p:spPr>
          <a:xfrm>
            <a:off x="555625" y="1849755"/>
            <a:ext cx="8032115" cy="1753235"/>
          </a:xfrm>
          <a:prstGeom prst="rect">
            <a:avLst/>
          </a:prstGeom>
          <a:noFill/>
        </p:spPr>
        <p:txBody>
          <a:bodyPr wrap="square" rtlCol="0">
            <a:spAutoFit/>
          </a:bodyPr>
          <a:p>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光子计算具有信号传输速度快，并行性高，能耗低，发热少的优点；</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    量子计算有更加丰富的比特组合，允许同时对多个路径进行探索，对于某些计算比经典计算快得多；</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    如果这两者能够进行大规模商用和研发，想必</a:t>
            </a:r>
            <a:r>
              <a:rPr lang="en-US" altLang="zh-CN">
                <a:latin typeface="微软雅黑" panose="020B0503020204020204" charset="-122"/>
                <a:ea typeface="微软雅黑" panose="020B0503020204020204" charset="-122"/>
                <a:cs typeface="微软雅黑" panose="020B0503020204020204" charset="-122"/>
              </a:rPr>
              <a:t>AI</a:t>
            </a:r>
            <a:r>
              <a:rPr lang="zh-CN" altLang="en-US">
                <a:latin typeface="微软雅黑" panose="020B0503020204020204" charset="-122"/>
                <a:ea typeface="微软雅黑" panose="020B0503020204020204" charset="-122"/>
                <a:cs typeface="微软雅黑" panose="020B0503020204020204" charset="-122"/>
              </a:rPr>
              <a:t>推训芯片的研发会有革命性的改变。</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1"/>
          <a:stretch>
            <a:fillRect/>
          </a:stretch>
        </p:blipFill>
        <p:spPr>
          <a:xfrm>
            <a:off x="555625" y="4078605"/>
            <a:ext cx="3938905" cy="1758950"/>
          </a:xfrm>
          <a:prstGeom prst="rect">
            <a:avLst/>
          </a:prstGeom>
        </p:spPr>
      </p:pic>
      <p:pic>
        <p:nvPicPr>
          <p:cNvPr id="7" name="图片 6"/>
          <p:cNvPicPr>
            <a:picLocks noChangeAspect="1"/>
          </p:cNvPicPr>
          <p:nvPr/>
        </p:nvPicPr>
        <p:blipFill>
          <a:blip r:embed="rId2"/>
          <a:stretch>
            <a:fillRect/>
          </a:stretch>
        </p:blipFill>
        <p:spPr>
          <a:xfrm>
            <a:off x="4702175" y="4030980"/>
            <a:ext cx="3885565" cy="18065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sz="3200" dirty="0">
                <a:latin typeface="微软雅黑" panose="020B0503020204020204" charset="-122"/>
                <a:ea typeface="微软雅黑" panose="020B0503020204020204" charset="-122"/>
              </a:rPr>
              <a:t>AI驱动的芯片设计自动化</a:t>
            </a:r>
            <a:endParaRPr lang="zh-CN" sz="3200" dirty="0">
              <a:latin typeface="微软雅黑" panose="020B0503020204020204" charset="-122"/>
              <a:ea typeface="微软雅黑" panose="020B0503020204020204" charset="-122"/>
            </a:endParaRPr>
          </a:p>
        </p:txBody>
      </p:sp>
      <p:sp>
        <p:nvSpPr>
          <p:cNvPr id="4" name="文本框 3"/>
          <p:cNvSpPr txBox="1"/>
          <p:nvPr/>
        </p:nvSpPr>
        <p:spPr>
          <a:xfrm>
            <a:off x="555625" y="1849755"/>
            <a:ext cx="8032115" cy="2030095"/>
          </a:xfrm>
          <a:prstGeom prst="rect">
            <a:avLst/>
          </a:prstGeom>
          <a:noFill/>
        </p:spPr>
        <p:txBody>
          <a:bodyPr wrap="square" rtlCol="0">
            <a:spAutoFit/>
          </a:bodyPr>
          <a:p>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目前已有通过训练模型实现小型的模拟电路设计自动化实例，通过输入晶体管相关信息，自动计算尺寸，版图等，一个84管的模拟电路只要半天就能生成版图。</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   那么有没有可能在未来实现通过大模型，输入AI算法相关特点，比如参数量，数据特征，实现为AI算法定制芯片的自动化呢？</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2452370" y="3775710"/>
            <a:ext cx="3720465" cy="24758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5542915" y="4560570"/>
            <a:ext cx="2621280" cy="583565"/>
          </a:xfrm>
          <a:prstGeom prst="rect">
            <a:avLst/>
          </a:prstGeom>
          <a:noFill/>
          <a:ln w="9525">
            <a:noFill/>
            <a:miter lim="800000"/>
          </a:ln>
          <a:effectLst/>
        </p:spPr>
        <p:txBody>
          <a:bodyPr vert="horz" wrap="none" lIns="91440" tIns="45720" rIns="91440" bIns="45720" numCol="1" anchor="t" anchorCtr="0" compatLnSpc="1">
            <a:spAutoFit/>
          </a:bodyPr>
          <a:lstStyle/>
          <a:p>
            <a:pPr algn="ctr">
              <a:defRPr/>
            </a:pPr>
            <a:r>
              <a:rPr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预期产业影响</a:t>
            </a:r>
            <a:endParaRPr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5542915" y="820420"/>
            <a:ext cx="2197735" cy="1198880"/>
          </a:xfrm>
          <a:prstGeom prst="rect">
            <a:avLst/>
          </a:prstGeom>
          <a:noFill/>
        </p:spPr>
        <p:txBody>
          <a:bodyPr wrap="square" rtlCol="0">
            <a:spAutoFit/>
          </a:bodyPr>
          <a:p>
            <a:pPr algn="ctr"/>
            <a:r>
              <a:rPr lang="zh-CN" altLang="en-US" sz="7200">
                <a:solidFill>
                  <a:schemeClr val="bg1"/>
                </a:solidFill>
                <a:uFillTx/>
              </a:rPr>
              <a:t>⑤</a:t>
            </a:r>
            <a:endParaRPr lang="zh-CN" altLang="en-US" sz="7200">
              <a:solidFill>
                <a:schemeClr val="bg1"/>
              </a:solidFill>
              <a:uFillTx/>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sz="3200" b="0">
                <a:latin typeface="微软雅黑" panose="020B0503020204020204" charset="-122"/>
                <a:ea typeface="微软雅黑" panose="020B0503020204020204" charset="-122"/>
                <a:cs typeface="微软雅黑" panose="020B0503020204020204" charset="-122"/>
              </a:rPr>
              <a:t>半导体产业变革</a:t>
            </a:r>
            <a:endParaRPr lang="zh-CN" sz="3200" b="0">
              <a:latin typeface="微软雅黑" panose="020B0503020204020204" charset="-122"/>
              <a:ea typeface="微软雅黑" panose="020B0503020204020204" charset="-122"/>
              <a:cs typeface="微软雅黑" panose="020B0503020204020204" charset="-122"/>
            </a:endParaRPr>
          </a:p>
        </p:txBody>
      </p:sp>
      <p:sp>
        <p:nvSpPr>
          <p:cNvPr id="37" name="내용 개체 틀 36"/>
          <p:cNvSpPr>
            <a:spLocks noGrp="1"/>
          </p:cNvSpPr>
          <p:nvPr>
            <p:ph idx="1"/>
          </p:nvPr>
        </p:nvSpPr>
        <p:spPr/>
        <p:txBody>
          <a:bodyPr>
            <a:normAutofit/>
          </a:bodyPr>
          <a:lstStyle/>
          <a:p>
            <a:pPr>
              <a:buFont typeface="Arial" panose="020B0604020202020204" pitchFamily="34" charset="0"/>
              <a:buChar char="•"/>
            </a:pPr>
            <a:r>
              <a:rPr lang="en-US" altLang="zh-CN" dirty="0">
                <a:latin typeface="微软雅黑" panose="020B0503020204020204" charset="-122"/>
                <a:ea typeface="微软雅黑" panose="020B0503020204020204" charset="-122"/>
                <a:cs typeface="微软雅黑" panose="020B0503020204020204" charset="-122"/>
              </a:rPr>
              <a:t>DSA</a:t>
            </a:r>
            <a:r>
              <a:rPr lang="zh-CN" dirty="0">
                <a:latin typeface="微软雅黑" panose="020B0503020204020204" charset="-122"/>
                <a:ea typeface="微软雅黑" panose="020B0503020204020204" charset="-122"/>
                <a:cs typeface="微软雅黑" panose="020B0503020204020204" charset="-122"/>
              </a:rPr>
              <a:t>占比增加，当下传统CPU和GPU设计被物理法则，散热效率等局限，但是AI专用芯片仍有很大的设计空间，预计未来AI芯片甚至是半导体市场中DSA架构的产品占比会迅速增大；</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芯片设计周期缩短，迭代速度加快；</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芯片设计从性能导向转向能效导向；</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en-US" altLang="zh-CN" dirty="0">
                <a:latin typeface="微软雅黑" panose="020B0503020204020204" charset="-122"/>
                <a:ea typeface="微软雅黑" panose="020B0503020204020204" charset="-122"/>
                <a:cs typeface="微软雅黑" panose="020B0503020204020204" charset="-122"/>
              </a:rPr>
              <a:t>Chiplet </a:t>
            </a:r>
            <a:r>
              <a:rPr lang="zh-CN" dirty="0">
                <a:latin typeface="微软雅黑" panose="020B0503020204020204" charset="-122"/>
                <a:ea typeface="微软雅黑" panose="020B0503020204020204" charset="-122"/>
                <a:cs typeface="微软雅黑" panose="020B0503020204020204" charset="-122"/>
              </a:rPr>
              <a:t>的普遍应用；</a:t>
            </a:r>
            <a:endParaRPr 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r>
              <a:rPr lang="en-US" altLang="zh-CN" dirty="0">
                <a:latin typeface="微软雅黑" panose="020B0503020204020204" charset="-122"/>
                <a:ea typeface="微软雅黑" panose="020B0503020204020204" charset="-122"/>
                <a:cs typeface="微软雅黑" panose="020B0503020204020204" charset="-122"/>
              </a:rPr>
              <a:t>......</a:t>
            </a:r>
            <a:endParaRPr lang="en-US" alt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endParaRPr 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stretch>
            <a:fillRect/>
          </a:stretch>
        </p:blipFill>
        <p:spPr>
          <a:xfrm>
            <a:off x="507365" y="4287520"/>
            <a:ext cx="3712210" cy="2078990"/>
          </a:xfrm>
          <a:prstGeom prst="rect">
            <a:avLst/>
          </a:prstGeom>
        </p:spPr>
      </p:pic>
      <p:pic>
        <p:nvPicPr>
          <p:cNvPr id="6" name="图片 5"/>
          <p:cNvPicPr>
            <a:picLocks noChangeAspect="1"/>
          </p:cNvPicPr>
          <p:nvPr/>
        </p:nvPicPr>
        <p:blipFill>
          <a:blip r:embed="rId2"/>
          <a:srcRect t="23009" r="40702" b="-3080"/>
          <a:stretch>
            <a:fillRect/>
          </a:stretch>
        </p:blipFill>
        <p:spPr>
          <a:xfrm>
            <a:off x="5184140" y="4437380"/>
            <a:ext cx="2456180" cy="19291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sz="3200" b="0">
                <a:latin typeface="微软雅黑" panose="020B0503020204020204" charset="-122"/>
                <a:ea typeface="微软雅黑" panose="020B0503020204020204" charset="-122"/>
                <a:cs typeface="微软雅黑" panose="020B0503020204020204" charset="-122"/>
              </a:rPr>
              <a:t>对云计算与AI服务的影响</a:t>
            </a:r>
            <a:endParaRPr lang="zh-CN" sz="3200" b="0">
              <a:latin typeface="微软雅黑" panose="020B0503020204020204" charset="-122"/>
              <a:ea typeface="微软雅黑" panose="020B0503020204020204" charset="-122"/>
              <a:cs typeface="微软雅黑" panose="020B0503020204020204" charset="-122"/>
            </a:endParaRPr>
          </a:p>
        </p:txBody>
      </p:sp>
      <p:sp>
        <p:nvSpPr>
          <p:cNvPr id="37" name="내용 개체 틀 36"/>
          <p:cNvSpPr>
            <a:spLocks noGrp="1"/>
          </p:cNvSpPr>
          <p:nvPr>
            <p:ph idx="1"/>
          </p:nvPr>
        </p:nvSpPr>
        <p:spPr/>
        <p:txBody>
          <a:bodyPr>
            <a:normAutofit/>
          </a:bodyPr>
          <a:lstStyle/>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各大厂商尤其是互联网企业争相跨界进行自研芯片的研究，如阿里，百度，</a:t>
            </a:r>
            <a:r>
              <a:rPr lang="en-US" altLang="zh-CN" dirty="0">
                <a:latin typeface="微软雅黑" panose="020B0503020204020204" charset="-122"/>
                <a:ea typeface="微软雅黑" panose="020B0503020204020204" charset="-122"/>
                <a:cs typeface="微软雅黑" panose="020B0503020204020204" charset="-122"/>
              </a:rPr>
              <a:t>google</a:t>
            </a:r>
            <a:r>
              <a:rPr lang="zh-CN" dirty="0">
                <a:latin typeface="微软雅黑" panose="020B0503020204020204" charset="-122"/>
                <a:ea typeface="微软雅黑" panose="020B0503020204020204" charset="-122"/>
                <a:cs typeface="微软雅黑" panose="020B0503020204020204" charset="-122"/>
              </a:rPr>
              <a:t>等；</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针对自家云平台优化，形成闭环生态；</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推理即服务：未来可能会将专用定制的AI芯片用于边缘推理商业化，实现各种各样的低功耗AI芯片产品，比如实现为日常生活知识特化的语音助手，为开车特化的自动驾驶芯片等</a:t>
            </a:r>
            <a:r>
              <a:rPr lang="zh-CN" dirty="0">
                <a:latin typeface="微软雅黑" panose="020B0503020204020204" charset="-122"/>
                <a:ea typeface="微软雅黑" panose="020B0503020204020204" charset="-122"/>
                <a:cs typeface="微软雅黑" panose="020B0503020204020204" charset="-122"/>
              </a:rPr>
              <a:t>。</a:t>
            </a:r>
            <a:endParaRPr 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r>
              <a:rPr lang="en-US" altLang="zh-CN" dirty="0">
                <a:latin typeface="微软雅黑" panose="020B0503020204020204" charset="-122"/>
                <a:ea typeface="微软雅黑" panose="020B0503020204020204" charset="-122"/>
                <a:cs typeface="微软雅黑" panose="020B0503020204020204" charset="-122"/>
              </a:rPr>
              <a:t>......</a:t>
            </a:r>
            <a:endParaRPr lang="en-US" alt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endParaRPr lang="zh-CN" dirty="0">
              <a:latin typeface="微软雅黑" panose="020B0503020204020204" charset="-122"/>
              <a:ea typeface="微软雅黑" panose="020B0503020204020204" charset="-122"/>
              <a:cs typeface="微软雅黑" panose="020B0503020204020204" charset="-122"/>
            </a:endParaRPr>
          </a:p>
          <a:p>
            <a:pPr marL="0" indent="0">
              <a:buFont typeface="Arial" panose="020B0604020202020204" pitchFamily="34" charset="0"/>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1156970" y="4445000"/>
            <a:ext cx="2607310" cy="2261235"/>
          </a:xfrm>
          <a:prstGeom prst="rect">
            <a:avLst/>
          </a:prstGeom>
        </p:spPr>
      </p:pic>
      <p:pic>
        <p:nvPicPr>
          <p:cNvPr id="4" name="图片 3"/>
          <p:cNvPicPr>
            <a:picLocks noChangeAspect="1"/>
          </p:cNvPicPr>
          <p:nvPr/>
        </p:nvPicPr>
        <p:blipFill>
          <a:blip r:embed="rId2"/>
          <a:stretch>
            <a:fillRect/>
          </a:stretch>
        </p:blipFill>
        <p:spPr>
          <a:xfrm>
            <a:off x="4573905" y="4486275"/>
            <a:ext cx="3665220" cy="21793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sz="3200" dirty="0">
                <a:latin typeface="微软雅黑" panose="020B0503020204020204" charset="-122"/>
                <a:ea typeface="微软雅黑" panose="020B0503020204020204" charset="-122"/>
              </a:rPr>
              <a:t>对AI应用生态的影响</a:t>
            </a:r>
            <a:endParaRPr lang="zh-CN" sz="3200" dirty="0">
              <a:latin typeface="微软雅黑" panose="020B0503020204020204" charset="-122"/>
              <a:ea typeface="微软雅黑" panose="020B0503020204020204" charset="-122"/>
            </a:endParaRPr>
          </a:p>
        </p:txBody>
      </p:sp>
      <p:sp>
        <p:nvSpPr>
          <p:cNvPr id="4" name="文本框 3"/>
          <p:cNvSpPr txBox="1"/>
          <p:nvPr/>
        </p:nvSpPr>
        <p:spPr>
          <a:xfrm>
            <a:off x="555625" y="1849755"/>
            <a:ext cx="8032115" cy="2030095"/>
          </a:xfrm>
          <a:prstGeom prst="rect">
            <a:avLst/>
          </a:prstGeom>
          <a:noFill/>
        </p:spPr>
        <p:txBody>
          <a:bodyPr wrap="square" rtlCol="0">
            <a:spAutoFit/>
          </a:bodyPr>
          <a:p>
            <a:r>
              <a:rPr lang="en-US">
                <a:latin typeface="微软雅黑" panose="020B0503020204020204" charset="-122"/>
                <a:ea typeface="微软雅黑" panose="020B0503020204020204" charset="-122"/>
                <a:cs typeface="微软雅黑" panose="020B0503020204020204" charset="-122"/>
              </a:rPr>
              <a:t>    </a:t>
            </a:r>
            <a:r>
              <a:rPr>
                <a:latin typeface="微软雅黑" panose="020B0503020204020204" charset="-122"/>
                <a:ea typeface="微软雅黑" panose="020B0503020204020204" charset="-122"/>
                <a:cs typeface="微软雅黑" panose="020B0503020204020204" charset="-122"/>
              </a:rPr>
              <a:t>专用模型相比通用大模型，参数量少90%以上，在特定任务上准确率高，部署成本低，AI芯片大量落地会导致算力成本下降，开源模型性能追赶商业大模型；同时从通用模型转向专业模型，专用模型参数少，在其涉及领域性能优，会大量推广。</a:t>
            </a:r>
            <a:endParaRPr>
              <a:latin typeface="微软雅黑" panose="020B0503020204020204" charset="-122"/>
              <a:ea typeface="微软雅黑" panose="020B0503020204020204" charset="-122"/>
              <a:cs typeface="微软雅黑" panose="020B0503020204020204" charset="-122"/>
            </a:endParaRPr>
          </a:p>
          <a:p>
            <a:r>
              <a:rPr>
                <a:latin typeface="微软雅黑" panose="020B0503020204020204" charset="-122"/>
                <a:ea typeface="微软雅黑" panose="020B0503020204020204" charset="-122"/>
                <a:cs typeface="微软雅黑" panose="020B0503020204020204" charset="-122"/>
              </a:rPr>
              <a:t>    专用AI芯片将催生新的应用场景，比如：实时视频生成，高保真仿真与实时渲染，科学计算，天气预测等等。</a:t>
            </a:r>
            <a:endParaRPr>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stretch>
            <a:fillRect/>
          </a:stretch>
        </p:blipFill>
        <p:spPr>
          <a:xfrm>
            <a:off x="807720" y="4201795"/>
            <a:ext cx="3187065" cy="1784985"/>
          </a:xfrm>
          <a:prstGeom prst="rect">
            <a:avLst/>
          </a:prstGeom>
        </p:spPr>
      </p:pic>
      <p:pic>
        <p:nvPicPr>
          <p:cNvPr id="6" name="图片 5"/>
          <p:cNvPicPr>
            <a:picLocks noChangeAspect="1"/>
          </p:cNvPicPr>
          <p:nvPr/>
        </p:nvPicPr>
        <p:blipFill>
          <a:blip r:embed="rId2"/>
          <a:stretch>
            <a:fillRect/>
          </a:stretch>
        </p:blipFill>
        <p:spPr>
          <a:xfrm>
            <a:off x="4552950" y="3879850"/>
            <a:ext cx="3521710" cy="2139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211960" y="498738"/>
            <a:ext cx="4932040" cy="553998"/>
          </a:xfrm>
          <a:prstGeom prst="rect">
            <a:avLst/>
          </a:prstGeom>
          <a:noFill/>
        </p:spPr>
        <p:txBody>
          <a:bodyPr wrap="square" rtlCol="0">
            <a:spAutoFit/>
          </a:bodyPr>
          <a:lstStyle/>
          <a:p>
            <a:pPr algn="ctr"/>
            <a:r>
              <a:rPr lang="en-US" altLang="ko-KR" sz="3000" b="1" dirty="0">
                <a:solidFill>
                  <a:schemeClr val="bg1"/>
                </a:solidFill>
                <a:latin typeface="+mj-lt"/>
                <a:ea typeface="Malgun Gothic" panose="020B0503020000020004" pitchFamily="50" charset="-127"/>
              </a:rPr>
              <a:t>CONTENTS</a:t>
            </a:r>
            <a:endParaRPr lang="ko-KR" altLang="en-US" sz="3000" b="1" dirty="0">
              <a:solidFill>
                <a:schemeClr val="bg1"/>
              </a:solidFill>
              <a:latin typeface="+mj-lt"/>
              <a:ea typeface="Malgun Gothic" panose="020B0503020000020004" pitchFamily="50" charset="-127"/>
            </a:endParaRPr>
          </a:p>
        </p:txBody>
      </p:sp>
      <p:grpSp>
        <p:nvGrpSpPr>
          <p:cNvPr id="2" name="그룹 1"/>
          <p:cNvGrpSpPr/>
          <p:nvPr/>
        </p:nvGrpSpPr>
        <p:grpSpPr>
          <a:xfrm>
            <a:off x="5004048" y="1708220"/>
            <a:ext cx="3636392" cy="586073"/>
            <a:chOff x="5004048" y="2354015"/>
            <a:chExt cx="3636392" cy="586073"/>
          </a:xfrm>
        </p:grpSpPr>
        <p:grpSp>
          <p:nvGrpSpPr>
            <p:cNvPr id="29" name="그룹 65"/>
            <p:cNvGrpSpPr/>
            <p:nvPr/>
          </p:nvGrpSpPr>
          <p:grpSpPr>
            <a:xfrm>
              <a:off x="5004048" y="2354015"/>
              <a:ext cx="3636392" cy="477054"/>
              <a:chOff x="1077516" y="912912"/>
              <a:chExt cx="3636392" cy="477054"/>
            </a:xfrm>
          </p:grpSpPr>
          <p:sp>
            <p:nvSpPr>
              <p:cNvPr id="34" name="Text Box 5"/>
              <p:cNvSpPr txBox="1">
                <a:spLocks noChangeArrowheads="1"/>
              </p:cNvSpPr>
              <p:nvPr/>
            </p:nvSpPr>
            <p:spPr bwMode="auto">
              <a:xfrm>
                <a:off x="1761158" y="951964"/>
                <a:ext cx="2952750" cy="398780"/>
              </a:xfrm>
              <a:prstGeom prst="rect">
                <a:avLst/>
              </a:prstGeom>
              <a:noFill/>
              <a:ln w="9525">
                <a:noFill/>
                <a:miter lim="800000"/>
              </a:ln>
            </p:spPr>
            <p:txBody>
              <a:bodyPr wrap="square">
                <a:spAutoFit/>
              </a:bodyPr>
              <a:lstStyle/>
              <a:p>
                <a:pPr>
                  <a:defRPr/>
                </a:pPr>
                <a:r>
                  <a:rPr lang="en-US" altLang="ko-KR"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AI</a:t>
                </a:r>
                <a:r>
                  <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浪潮下的硬件挑战</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51" name="TextBox 13"/>
              <p:cNvSpPr txBox="1">
                <a:spLocks noChangeArrowheads="1"/>
              </p:cNvSpPr>
              <p:nvPr/>
            </p:nvSpPr>
            <p:spPr bwMode="auto">
              <a:xfrm>
                <a:off x="1077516" y="912912"/>
                <a:ext cx="508473" cy="477054"/>
              </a:xfrm>
              <a:prstGeom prst="rect">
                <a:avLst/>
              </a:prstGeom>
              <a:noFill/>
              <a:ln w="9525">
                <a:noFill/>
                <a:miter lim="800000"/>
              </a:ln>
            </p:spPr>
            <p:txBody>
              <a:bodyPr wrap="none">
                <a:spAutoFit/>
              </a:bodyPr>
              <a:lstStyle/>
              <a:p>
                <a:r>
                  <a:rPr lang="en-US" altLang="ko-KR"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rPr>
                  <a:t>01</a:t>
                </a:r>
                <a:endParaRPr lang="ko-KR" altLang="en-US"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endParaRPr>
              </a:p>
            </p:txBody>
          </p:sp>
        </p:grpSp>
        <p:cxnSp>
          <p:nvCxnSpPr>
            <p:cNvPr id="30" name="직선 연결선 2"/>
            <p:cNvCxnSpPr/>
            <p:nvPr/>
          </p:nvCxnSpPr>
          <p:spPr>
            <a:xfrm>
              <a:off x="5687690" y="2438229"/>
              <a:ext cx="0" cy="501859"/>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그룹 51"/>
          <p:cNvGrpSpPr/>
          <p:nvPr/>
        </p:nvGrpSpPr>
        <p:grpSpPr>
          <a:xfrm>
            <a:off x="5004048" y="2500308"/>
            <a:ext cx="3852292" cy="568575"/>
            <a:chOff x="1012131" y="1683971"/>
            <a:chExt cx="3852292" cy="568575"/>
          </a:xfrm>
        </p:grpSpPr>
        <p:grpSp>
          <p:nvGrpSpPr>
            <p:cNvPr id="53" name="그룹 66"/>
            <p:cNvGrpSpPr/>
            <p:nvPr/>
          </p:nvGrpSpPr>
          <p:grpSpPr>
            <a:xfrm>
              <a:off x="1012131" y="1683971"/>
              <a:ext cx="3852292" cy="565467"/>
              <a:chOff x="1077516" y="1832193"/>
              <a:chExt cx="3852292" cy="565467"/>
            </a:xfrm>
          </p:grpSpPr>
          <p:sp>
            <p:nvSpPr>
              <p:cNvPr id="55" name="Text Box 5"/>
              <p:cNvSpPr txBox="1">
                <a:spLocks noChangeArrowheads="1"/>
              </p:cNvSpPr>
              <p:nvPr/>
            </p:nvSpPr>
            <p:spPr bwMode="auto">
              <a:xfrm>
                <a:off x="1761158" y="1871245"/>
                <a:ext cx="2952750" cy="398780"/>
              </a:xfrm>
              <a:prstGeom prst="rect">
                <a:avLst/>
              </a:prstGeom>
              <a:noFill/>
              <a:ln w="9525">
                <a:noFill/>
                <a:miter lim="800000"/>
              </a:ln>
            </p:spPr>
            <p:txBody>
              <a:bodyPr>
                <a:spAutoFit/>
              </a:bodyPr>
              <a:lstStyle/>
              <a:p>
                <a:pPr>
                  <a:defRPr/>
                </a:pPr>
                <a:r>
                  <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国际现状与发展趋势</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56" name="Text Box 11"/>
              <p:cNvSpPr txBox="1">
                <a:spLocks noChangeArrowheads="1"/>
              </p:cNvSpPr>
              <p:nvPr/>
            </p:nvSpPr>
            <p:spPr bwMode="auto">
              <a:xfrm>
                <a:off x="1761158" y="2152550"/>
                <a:ext cx="3168650" cy="245110"/>
              </a:xfrm>
              <a:prstGeom prst="rect">
                <a:avLst/>
              </a:prstGeom>
              <a:noFill/>
              <a:ln w="9525">
                <a:noFill/>
                <a:miter lim="800000"/>
              </a:ln>
              <a:effectLst/>
            </p:spPr>
            <p:txBody>
              <a:bodyPr anchor="ctr">
                <a:spAutoFit/>
              </a:bodyPr>
              <a:lstStyle/>
              <a:p>
                <a:pPr>
                  <a:lnSpc>
                    <a:spcPts val="1200"/>
                  </a:lnSpc>
                  <a:defRPr/>
                </a:pPr>
                <a:endParaRPr lang="en-US" altLang="ko-KR" sz="1100" dirty="0">
                  <a:solidFill>
                    <a:schemeClr val="bg1">
                      <a:alpha val="63000"/>
                    </a:schemeClr>
                  </a:solidFill>
                  <a:latin typeface="+mj-lt"/>
                  <a:ea typeface="Malgun Gothic" panose="020B0503020000020004" pitchFamily="50" charset="-127"/>
                  <a:cs typeface="굴림" pitchFamily="50" charset="-127"/>
                </a:endParaRPr>
              </a:p>
            </p:txBody>
          </p:sp>
          <p:sp>
            <p:nvSpPr>
              <p:cNvPr id="57" name="TextBox 13"/>
              <p:cNvSpPr txBox="1">
                <a:spLocks noChangeArrowheads="1"/>
              </p:cNvSpPr>
              <p:nvPr/>
            </p:nvSpPr>
            <p:spPr bwMode="auto">
              <a:xfrm>
                <a:off x="1077516" y="1832193"/>
                <a:ext cx="508473" cy="477054"/>
              </a:xfrm>
              <a:prstGeom prst="rect">
                <a:avLst/>
              </a:prstGeom>
              <a:noFill/>
              <a:ln w="9525">
                <a:noFill/>
                <a:miter lim="800000"/>
              </a:ln>
            </p:spPr>
            <p:txBody>
              <a:bodyPr wrap="none">
                <a:spAutoFit/>
              </a:bodyPr>
              <a:lstStyle/>
              <a:p>
                <a:r>
                  <a:rPr lang="en-US" altLang="ko-KR"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rPr>
                  <a:t>02</a:t>
                </a:r>
                <a:endParaRPr lang="ko-KR" altLang="en-US"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endParaRPr>
              </a:p>
            </p:txBody>
          </p:sp>
        </p:grpSp>
        <p:cxnSp>
          <p:nvCxnSpPr>
            <p:cNvPr id="54" name="직선 연결선 53"/>
            <p:cNvCxnSpPr/>
            <p:nvPr/>
          </p:nvCxnSpPr>
          <p:spPr>
            <a:xfrm>
              <a:off x="1695773" y="1750687"/>
              <a:ext cx="0" cy="501859"/>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그룹 57"/>
          <p:cNvGrpSpPr/>
          <p:nvPr/>
        </p:nvGrpSpPr>
        <p:grpSpPr>
          <a:xfrm>
            <a:off x="5004048" y="3292396"/>
            <a:ext cx="3636392" cy="567261"/>
            <a:chOff x="1012131" y="2615869"/>
            <a:chExt cx="3636392" cy="567261"/>
          </a:xfrm>
        </p:grpSpPr>
        <p:grpSp>
          <p:nvGrpSpPr>
            <p:cNvPr id="59" name="그룹 67"/>
            <p:cNvGrpSpPr/>
            <p:nvPr/>
          </p:nvGrpSpPr>
          <p:grpSpPr>
            <a:xfrm>
              <a:off x="1012131" y="2615869"/>
              <a:ext cx="3636392" cy="477054"/>
              <a:chOff x="1077516" y="2696289"/>
              <a:chExt cx="3636392" cy="477054"/>
            </a:xfrm>
          </p:grpSpPr>
          <p:sp>
            <p:nvSpPr>
              <p:cNvPr id="61" name="Text Box 5"/>
              <p:cNvSpPr txBox="1">
                <a:spLocks noChangeArrowheads="1"/>
              </p:cNvSpPr>
              <p:nvPr/>
            </p:nvSpPr>
            <p:spPr bwMode="auto">
              <a:xfrm>
                <a:off x="1761158" y="2735341"/>
                <a:ext cx="2952750" cy="398780"/>
              </a:xfrm>
              <a:prstGeom prst="rect">
                <a:avLst/>
              </a:prstGeom>
              <a:noFill/>
              <a:ln w="9525">
                <a:noFill/>
                <a:miter lim="800000"/>
              </a:ln>
            </p:spPr>
            <p:txBody>
              <a:bodyPr>
                <a:spAutoFit/>
              </a:bodyPr>
              <a:lstStyle/>
              <a:p>
                <a:pPr algn="l">
                  <a:buClrTx/>
                  <a:buSzTx/>
                  <a:buFontTx/>
                  <a:defRPr/>
                </a:pPr>
                <a:r>
                  <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技术路线演进</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63" name="TextBox 13"/>
              <p:cNvSpPr txBox="1">
                <a:spLocks noChangeArrowheads="1"/>
              </p:cNvSpPr>
              <p:nvPr/>
            </p:nvSpPr>
            <p:spPr bwMode="auto">
              <a:xfrm>
                <a:off x="1077516" y="2696289"/>
                <a:ext cx="508473" cy="477054"/>
              </a:xfrm>
              <a:prstGeom prst="rect">
                <a:avLst/>
              </a:prstGeom>
              <a:noFill/>
              <a:ln w="9525">
                <a:noFill/>
                <a:miter lim="800000"/>
              </a:ln>
            </p:spPr>
            <p:txBody>
              <a:bodyPr wrap="none">
                <a:spAutoFit/>
              </a:bodyPr>
              <a:lstStyle/>
              <a:p>
                <a:r>
                  <a:rPr lang="en-US" altLang="ko-KR"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rPr>
                  <a:t>03</a:t>
                </a:r>
                <a:endParaRPr lang="ko-KR" altLang="en-US"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endParaRPr>
              </a:p>
            </p:txBody>
          </p:sp>
        </p:grpSp>
        <p:cxnSp>
          <p:nvCxnSpPr>
            <p:cNvPr id="60" name="직선 연결선 59"/>
            <p:cNvCxnSpPr/>
            <p:nvPr/>
          </p:nvCxnSpPr>
          <p:spPr>
            <a:xfrm>
              <a:off x="1695773" y="2681271"/>
              <a:ext cx="0" cy="501859"/>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64" name="그룹 63"/>
          <p:cNvGrpSpPr/>
          <p:nvPr/>
        </p:nvGrpSpPr>
        <p:grpSpPr>
          <a:xfrm>
            <a:off x="5004048" y="4084484"/>
            <a:ext cx="3636392" cy="582131"/>
            <a:chOff x="1012131" y="3547767"/>
            <a:chExt cx="3636392" cy="582131"/>
          </a:xfrm>
        </p:grpSpPr>
        <p:grpSp>
          <p:nvGrpSpPr>
            <p:cNvPr id="65" name="그룹 68"/>
            <p:cNvGrpSpPr/>
            <p:nvPr/>
          </p:nvGrpSpPr>
          <p:grpSpPr>
            <a:xfrm>
              <a:off x="1012131" y="3547767"/>
              <a:ext cx="3636392" cy="477054"/>
              <a:chOff x="1077516" y="3632393"/>
              <a:chExt cx="3636392" cy="477054"/>
            </a:xfrm>
          </p:grpSpPr>
          <p:sp>
            <p:nvSpPr>
              <p:cNvPr id="67" name="Text Box 5"/>
              <p:cNvSpPr txBox="1">
                <a:spLocks noChangeArrowheads="1"/>
              </p:cNvSpPr>
              <p:nvPr/>
            </p:nvSpPr>
            <p:spPr bwMode="auto">
              <a:xfrm>
                <a:off x="1761158" y="3696210"/>
                <a:ext cx="2952750" cy="398780"/>
              </a:xfrm>
              <a:prstGeom prst="rect">
                <a:avLst/>
              </a:prstGeom>
              <a:noFill/>
              <a:ln w="9525">
                <a:noFill/>
                <a:miter lim="800000"/>
              </a:ln>
            </p:spPr>
            <p:txBody>
              <a:bodyPr>
                <a:spAutoFit/>
              </a:bodyPr>
              <a:lstStyle/>
              <a:p>
                <a:pPr algn="l">
                  <a:buClrTx/>
                  <a:buSzTx/>
                  <a:buFontTx/>
                  <a:defRPr/>
                </a:pPr>
                <a:r>
                  <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预期亮点技术</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69" name="TextBox 13"/>
              <p:cNvSpPr txBox="1">
                <a:spLocks noChangeArrowheads="1"/>
              </p:cNvSpPr>
              <p:nvPr/>
            </p:nvSpPr>
            <p:spPr bwMode="auto">
              <a:xfrm>
                <a:off x="1077516" y="3632393"/>
                <a:ext cx="508473" cy="477054"/>
              </a:xfrm>
              <a:prstGeom prst="rect">
                <a:avLst/>
              </a:prstGeom>
              <a:noFill/>
              <a:ln w="9525">
                <a:noFill/>
                <a:miter lim="800000"/>
              </a:ln>
            </p:spPr>
            <p:txBody>
              <a:bodyPr wrap="none">
                <a:spAutoFit/>
              </a:bodyPr>
              <a:lstStyle/>
              <a:p>
                <a:r>
                  <a:rPr lang="en-US" altLang="ko-KR"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rPr>
                  <a:t>04</a:t>
                </a:r>
                <a:endParaRPr lang="ko-KR" altLang="en-US"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endParaRPr>
              </a:p>
            </p:txBody>
          </p:sp>
        </p:grpSp>
        <p:cxnSp>
          <p:nvCxnSpPr>
            <p:cNvPr id="66" name="직선 연결선 65"/>
            <p:cNvCxnSpPr/>
            <p:nvPr/>
          </p:nvCxnSpPr>
          <p:spPr>
            <a:xfrm>
              <a:off x="1695773" y="3628039"/>
              <a:ext cx="0" cy="501859"/>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그룹 8"/>
          <p:cNvGrpSpPr/>
          <p:nvPr/>
        </p:nvGrpSpPr>
        <p:grpSpPr>
          <a:xfrm>
            <a:off x="5004048" y="4876572"/>
            <a:ext cx="3636392" cy="572725"/>
            <a:chOff x="1012131" y="4479666"/>
            <a:chExt cx="3636392" cy="572725"/>
          </a:xfrm>
        </p:grpSpPr>
        <p:grpSp>
          <p:nvGrpSpPr>
            <p:cNvPr id="73" name="그룹 69"/>
            <p:cNvGrpSpPr/>
            <p:nvPr/>
          </p:nvGrpSpPr>
          <p:grpSpPr>
            <a:xfrm>
              <a:off x="1012131" y="4479666"/>
              <a:ext cx="3636392" cy="477054"/>
              <a:chOff x="1077516" y="4640505"/>
              <a:chExt cx="3636392" cy="477054"/>
            </a:xfrm>
          </p:grpSpPr>
          <p:sp>
            <p:nvSpPr>
              <p:cNvPr id="75" name="Text Box 5"/>
              <p:cNvSpPr txBox="1">
                <a:spLocks noChangeArrowheads="1"/>
              </p:cNvSpPr>
              <p:nvPr/>
            </p:nvSpPr>
            <p:spPr bwMode="auto">
              <a:xfrm>
                <a:off x="1761158" y="4704322"/>
                <a:ext cx="2952750" cy="398780"/>
              </a:xfrm>
              <a:prstGeom prst="rect">
                <a:avLst/>
              </a:prstGeom>
              <a:noFill/>
              <a:ln w="9525">
                <a:noFill/>
                <a:miter lim="800000"/>
              </a:ln>
            </p:spPr>
            <p:txBody>
              <a:bodyPr>
                <a:spAutoFit/>
              </a:bodyPr>
              <a:lstStyle/>
              <a:p>
                <a:pPr algn="l">
                  <a:buClrTx/>
                  <a:buSzTx/>
                  <a:buFontTx/>
                  <a:defRPr/>
                </a:pPr>
                <a:r>
                  <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预期产业影响</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77" name="TextBox 13"/>
              <p:cNvSpPr txBox="1">
                <a:spLocks noChangeArrowheads="1"/>
              </p:cNvSpPr>
              <p:nvPr/>
            </p:nvSpPr>
            <p:spPr bwMode="auto">
              <a:xfrm>
                <a:off x="1077516" y="4640505"/>
                <a:ext cx="508473" cy="477054"/>
              </a:xfrm>
              <a:prstGeom prst="rect">
                <a:avLst/>
              </a:prstGeom>
              <a:noFill/>
              <a:ln w="9525">
                <a:noFill/>
                <a:miter lim="800000"/>
              </a:ln>
            </p:spPr>
            <p:txBody>
              <a:bodyPr wrap="none">
                <a:spAutoFit/>
              </a:bodyPr>
              <a:lstStyle/>
              <a:p>
                <a:r>
                  <a:rPr lang="en-US" altLang="ko-KR"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rPr>
                  <a:t>05</a:t>
                </a:r>
                <a:endParaRPr lang="ko-KR" altLang="en-US"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endParaRPr>
              </a:p>
            </p:txBody>
          </p:sp>
        </p:grpSp>
        <p:cxnSp>
          <p:nvCxnSpPr>
            <p:cNvPr id="74" name="직선 연결선 73"/>
            <p:cNvCxnSpPr/>
            <p:nvPr/>
          </p:nvCxnSpPr>
          <p:spPr>
            <a:xfrm>
              <a:off x="1695773" y="4550532"/>
              <a:ext cx="0" cy="501859"/>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그룹 1"/>
          <p:cNvGrpSpPr/>
          <p:nvPr/>
        </p:nvGrpSpPr>
        <p:grpSpPr>
          <a:xfrm>
            <a:off x="5004048" y="5713800"/>
            <a:ext cx="3636392" cy="586073"/>
            <a:chOff x="5004048" y="2354015"/>
            <a:chExt cx="3636392" cy="586073"/>
          </a:xfrm>
        </p:grpSpPr>
        <p:grpSp>
          <p:nvGrpSpPr>
            <p:cNvPr id="4" name="그룹 65"/>
            <p:cNvGrpSpPr/>
            <p:nvPr/>
          </p:nvGrpSpPr>
          <p:grpSpPr>
            <a:xfrm>
              <a:off x="5004048" y="2354015"/>
              <a:ext cx="3636392" cy="475615"/>
              <a:chOff x="1077516" y="912912"/>
              <a:chExt cx="3636392" cy="475615"/>
            </a:xfrm>
          </p:grpSpPr>
          <p:sp>
            <p:nvSpPr>
              <p:cNvPr id="5" name="Text Box 5"/>
              <p:cNvSpPr txBox="1">
                <a:spLocks noChangeArrowheads="1"/>
              </p:cNvSpPr>
              <p:nvPr/>
            </p:nvSpPr>
            <p:spPr bwMode="auto">
              <a:xfrm>
                <a:off x="1761158" y="951964"/>
                <a:ext cx="2952750" cy="398780"/>
              </a:xfrm>
              <a:prstGeom prst="rect">
                <a:avLst/>
              </a:prstGeom>
              <a:noFill/>
              <a:ln w="9525">
                <a:noFill/>
                <a:miter lim="800000"/>
              </a:ln>
            </p:spPr>
            <p:txBody>
              <a:bodyPr wrap="square">
                <a:spAutoFit/>
              </a:bodyPr>
              <a:p>
                <a:pPr>
                  <a:defRPr/>
                </a:pPr>
                <a:r>
                  <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结论与展望</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6" name="TextBox 13"/>
              <p:cNvSpPr txBox="1">
                <a:spLocks noChangeArrowheads="1"/>
              </p:cNvSpPr>
              <p:nvPr/>
            </p:nvSpPr>
            <p:spPr bwMode="auto">
              <a:xfrm>
                <a:off x="1077516" y="912912"/>
                <a:ext cx="504190" cy="475615"/>
              </a:xfrm>
              <a:prstGeom prst="rect">
                <a:avLst/>
              </a:prstGeom>
              <a:noFill/>
              <a:ln w="9525">
                <a:noFill/>
                <a:miter lim="800000"/>
              </a:ln>
            </p:spPr>
            <p:txBody>
              <a:bodyPr wrap="none">
                <a:spAutoFit/>
              </a:bodyPr>
              <a:p>
                <a:r>
                  <a:rPr lang="en-US" altLang="ko-KR"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rPr>
                  <a:t>06</a:t>
                </a:r>
                <a:endParaRPr lang="ko-KR" altLang="en-US" sz="2500" b="1" dirty="0">
                  <a:solidFill>
                    <a:schemeClr val="bg1"/>
                  </a:solidFill>
                  <a:effectLst>
                    <a:outerShdw blurRad="38100" dist="38100" dir="2700000" algn="tl">
                      <a:srgbClr val="000000">
                        <a:alpha val="43137"/>
                      </a:srgbClr>
                    </a:outerShdw>
                  </a:effectLst>
                  <a:latin typeface="+mj-lt"/>
                  <a:ea typeface="Malgun Gothic" panose="020B0503020000020004" pitchFamily="50" charset="-127"/>
                </a:endParaRPr>
              </a:p>
            </p:txBody>
          </p:sp>
        </p:grpSp>
        <p:cxnSp>
          <p:nvCxnSpPr>
            <p:cNvPr id="7" name="직선 연결선 2"/>
            <p:cNvCxnSpPr/>
            <p:nvPr/>
          </p:nvCxnSpPr>
          <p:spPr>
            <a:xfrm>
              <a:off x="5687690" y="2438229"/>
              <a:ext cx="0" cy="501859"/>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5612765" y="4526280"/>
            <a:ext cx="2214880" cy="583565"/>
          </a:xfrm>
          <a:prstGeom prst="rect">
            <a:avLst/>
          </a:prstGeom>
          <a:noFill/>
          <a:ln w="9525">
            <a:noFill/>
            <a:miter lim="800000"/>
          </a:ln>
          <a:effectLst/>
        </p:spPr>
        <p:txBody>
          <a:bodyPr vert="horz" wrap="none" lIns="91440" tIns="45720" rIns="91440" bIns="45720" numCol="1" anchor="t" anchorCtr="0" compatLnSpc="1">
            <a:spAutoFit/>
          </a:bodyPr>
          <a:lstStyle/>
          <a:p>
            <a:pPr algn="l">
              <a:defRPr/>
            </a:pPr>
            <a:r>
              <a:rPr lang="zh-CN" altLang="en-US"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结论与展望</a:t>
            </a:r>
            <a:endParaRPr lang="zh-CN" altLang="en-US"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5542915" y="820420"/>
            <a:ext cx="2197735" cy="1198880"/>
          </a:xfrm>
          <a:prstGeom prst="rect">
            <a:avLst/>
          </a:prstGeom>
          <a:noFill/>
        </p:spPr>
        <p:txBody>
          <a:bodyPr wrap="square" rtlCol="0">
            <a:spAutoFit/>
          </a:bodyPr>
          <a:p>
            <a:pPr algn="ctr"/>
            <a:r>
              <a:rPr lang="zh-CN" altLang="en-US" sz="7200">
                <a:solidFill>
                  <a:schemeClr val="bg1"/>
                </a:solidFill>
                <a:uFillTx/>
              </a:rPr>
              <a:t>⑥</a:t>
            </a:r>
            <a:endParaRPr lang="zh-CN" altLang="en-US" sz="7200">
              <a:solidFill>
                <a:schemeClr val="bg1"/>
              </a:solidFill>
              <a:uFillTx/>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buClrTx/>
              <a:buSzTx/>
              <a:buFontTx/>
            </a:pPr>
            <a:r>
              <a:rPr lang="zh-CN" sz="3200">
                <a:latin typeface="微软雅黑" panose="020B0503020204020204" charset="-122"/>
                <a:ea typeface="微软雅黑" panose="020B0503020204020204" charset="-122"/>
                <a:sym typeface="+mn-ea"/>
              </a:rPr>
              <a:t>结论与展望</a:t>
            </a:r>
            <a:endParaRPr lang="zh-CN" sz="3200" dirty="0">
              <a:latin typeface="微软雅黑" panose="020B0503020204020204" charset="-122"/>
              <a:ea typeface="微软雅黑" panose="020B0503020204020204" charset="-122"/>
            </a:endParaRPr>
          </a:p>
        </p:txBody>
      </p:sp>
      <p:sp>
        <p:nvSpPr>
          <p:cNvPr id="4" name="文本框 3"/>
          <p:cNvSpPr txBox="1"/>
          <p:nvPr/>
        </p:nvSpPr>
        <p:spPr>
          <a:xfrm>
            <a:off x="555625" y="1849755"/>
            <a:ext cx="8032115" cy="1906905"/>
          </a:xfrm>
          <a:prstGeom prst="rect">
            <a:avLst/>
          </a:prstGeom>
          <a:noFill/>
        </p:spPr>
        <p:txBody>
          <a:bodyPr wrap="square" rtlCol="0">
            <a:spAutoFit/>
          </a:bodyPr>
          <a:p>
            <a:pPr indent="0">
              <a:buFont typeface="Arial" panose="020B0604020202020204" pitchFamily="34" charset="0"/>
              <a:buNone/>
            </a:pPr>
            <a:r>
              <a:rPr lang="zh-CN" altLang="en-US" sz="2800">
                <a:latin typeface="微软雅黑" panose="020B0503020204020204" charset="-122"/>
                <a:ea typeface="微软雅黑" panose="020B0503020204020204" charset="-122"/>
                <a:cs typeface="微软雅黑" panose="020B0503020204020204" charset="-122"/>
              </a:rPr>
              <a:t>大模型训推芯片发展趋势：</a:t>
            </a:r>
            <a:endParaRPr lang="zh-CN" altLang="en-US" sz="2800">
              <a:latin typeface="微软雅黑" panose="020B0503020204020204" charset="-122"/>
              <a:ea typeface="微软雅黑" panose="020B0503020204020204" charset="-122"/>
              <a:cs typeface="微软雅黑" panose="020B0503020204020204" charset="-122"/>
            </a:endParaRPr>
          </a:p>
          <a:p>
            <a:pPr indent="0">
              <a:buFont typeface="Arial" panose="020B0604020202020204" pitchFamily="34" charset="0"/>
              <a:buNone/>
            </a:pPr>
            <a:endParaRPr lang="zh-CN" altLang="en-US">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a:latin typeface="微软雅黑" panose="020B0503020204020204" charset="-122"/>
                <a:ea typeface="微软雅黑" panose="020B0503020204020204" charset="-122"/>
                <a:cs typeface="微软雅黑" panose="020B0503020204020204" charset="-122"/>
              </a:rPr>
              <a:t>专用化</a:t>
            </a:r>
            <a:r>
              <a:rPr lang="en-US" altLang="zh-CN">
                <a:latin typeface="微软雅黑" panose="020B0503020204020204" charset="-122"/>
                <a:ea typeface="微软雅黑" panose="020B0503020204020204" charset="-122"/>
                <a:cs typeface="微软雅黑" panose="020B0503020204020204" charset="-122"/>
              </a:rPr>
              <a:t>IAI</a:t>
            </a:r>
            <a:r>
              <a:rPr lang="zh-CN" altLang="en-US">
                <a:latin typeface="微软雅黑" panose="020B0503020204020204" charset="-122"/>
                <a:ea typeface="微软雅黑" panose="020B0503020204020204" charset="-122"/>
                <a:cs typeface="微软雅黑" panose="020B0503020204020204" charset="-122"/>
              </a:rPr>
              <a:t>芯片</a:t>
            </a:r>
            <a:r>
              <a:rPr lang="zh-CN" altLang="en-US">
                <a:latin typeface="微软雅黑" panose="020B0503020204020204" charset="-122"/>
                <a:ea typeface="微软雅黑" panose="020B0503020204020204" charset="-122"/>
                <a:cs typeface="微软雅黑" panose="020B0503020204020204" charset="-122"/>
              </a:rPr>
              <a:t>兴起与发展；</a:t>
            </a:r>
            <a:endParaRPr lang="zh-CN" altLang="en-US">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a:latin typeface="微软雅黑" panose="020B0503020204020204" charset="-122"/>
                <a:ea typeface="微软雅黑" panose="020B0503020204020204" charset="-122"/>
                <a:cs typeface="微软雅黑" panose="020B0503020204020204" charset="-122"/>
              </a:rPr>
              <a:t>芯片设计</a:t>
            </a:r>
            <a:r>
              <a:rPr lang="zh-CN" altLang="en-US">
                <a:latin typeface="微软雅黑" panose="020B0503020204020204" charset="-122"/>
                <a:ea typeface="微软雅黑" panose="020B0503020204020204" charset="-122"/>
                <a:cs typeface="微软雅黑" panose="020B0503020204020204" charset="-122"/>
              </a:rPr>
              <a:t>更加关注能耗和计算效率；</a:t>
            </a:r>
            <a:endParaRPr lang="zh-CN" altLang="en-US">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a:latin typeface="微软雅黑" panose="020B0503020204020204" charset="-122"/>
                <a:ea typeface="微软雅黑" panose="020B0503020204020204" charset="-122"/>
                <a:cs typeface="微软雅黑" panose="020B0503020204020204" charset="-122"/>
              </a:rPr>
              <a:t>AI</a:t>
            </a:r>
            <a:r>
              <a:rPr lang="zh-CN" altLang="en-US">
                <a:latin typeface="微软雅黑" panose="020B0503020204020204" charset="-122"/>
                <a:ea typeface="微软雅黑" panose="020B0503020204020204" charset="-122"/>
                <a:cs typeface="微软雅黑" panose="020B0503020204020204" charset="-122"/>
              </a:rPr>
              <a:t>驱动的设计自动化；</a:t>
            </a:r>
            <a:endParaRPr lang="zh-CN" altLang="en-US">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a:latin typeface="微软雅黑" panose="020B0503020204020204" charset="-122"/>
                <a:ea typeface="微软雅黑" panose="020B0503020204020204" charset="-122"/>
                <a:cs typeface="微软雅黑" panose="020B0503020204020204" charset="-122"/>
              </a:rPr>
              <a:t>光子量子计算推动新架构的出现 </a:t>
            </a:r>
            <a:r>
              <a:rPr lang="en-US" altLang="zh-CN">
                <a:latin typeface="微软雅黑" panose="020B0503020204020204" charset="-122"/>
                <a:ea typeface="微软雅黑" panose="020B0503020204020204" charset="-122"/>
                <a:cs typeface="微软雅黑" panose="020B0503020204020204" charset="-122"/>
              </a:rPr>
              <a:t>......</a:t>
            </a:r>
            <a:r>
              <a:rPr lang="en-US">
                <a:latin typeface="微软雅黑" panose="020B0503020204020204" charset="-122"/>
                <a:ea typeface="微软雅黑" panose="020B0503020204020204" charset="-122"/>
                <a:cs typeface="微软雅黑" panose="020B0503020204020204" charset="-122"/>
              </a:rPr>
              <a:t> </a:t>
            </a: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31165" y="3989070"/>
            <a:ext cx="7597140" cy="953135"/>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cs typeface="微软雅黑" panose="020B0503020204020204" charset="-122"/>
                <a:sym typeface="+mn-ea"/>
              </a:rPr>
              <a:t>大模型训推芯片不断发展的影响：</a:t>
            </a:r>
            <a:endParaRPr lang="zh-CN" altLang="en-US" sz="2800">
              <a:latin typeface="微软雅黑" panose="020B0503020204020204" charset="-122"/>
              <a:ea typeface="微软雅黑" panose="020B0503020204020204" charset="-122"/>
              <a:cs typeface="微软雅黑" panose="020B0503020204020204" charset="-122"/>
              <a:sym typeface="+mn-ea"/>
            </a:endParaRPr>
          </a:p>
          <a:p>
            <a:endParaRPr lang="zh-CN" altLang="en-US" sz="280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555625" y="4578985"/>
            <a:ext cx="3351530" cy="1476375"/>
          </a:xfrm>
          <a:prstGeom prst="rect">
            <a:avLst/>
          </a:prstGeom>
          <a:noFill/>
        </p:spPr>
        <p:txBody>
          <a:bodyPr wrap="square" rtlCol="0">
            <a:spAutoFit/>
          </a:bodyPr>
          <a:p>
            <a:pPr marL="285750" indent="-285750" algn="l">
              <a:buClrTx/>
              <a:buSzTx/>
              <a:buFont typeface="Arial" panose="020B0604020202020204" pitchFamily="34" charset="0"/>
              <a:buChar char="•"/>
            </a:pPr>
            <a:r>
              <a:rPr lang="zh-CN" altLang="en-US">
                <a:latin typeface="微软雅黑" panose="020B0503020204020204" charset="-122"/>
                <a:ea typeface="微软雅黑" panose="020B0503020204020204" charset="-122"/>
                <a:cs typeface="微软雅黑" panose="020B0503020204020204" charset="-122"/>
              </a:rPr>
              <a:t>互联网厂商自研芯片并形成以自家产品为中心的完整生态；</a:t>
            </a:r>
            <a:endParaRPr lang="zh-CN" altLang="en-US">
              <a:latin typeface="微软雅黑" panose="020B0503020204020204" charset="-122"/>
              <a:ea typeface="微软雅黑" panose="020B0503020204020204" charset="-122"/>
              <a:cs typeface="微软雅黑" panose="020B0503020204020204" charset="-122"/>
            </a:endParaRPr>
          </a:p>
          <a:p>
            <a:pPr marL="285750" indent="-285750" algn="l">
              <a:buClrTx/>
              <a:buSzTx/>
              <a:buFont typeface="Arial" panose="020B0604020202020204" pitchFamily="34" charset="0"/>
              <a:buChar char="•"/>
            </a:pPr>
            <a:r>
              <a:rPr lang="zh-CN" altLang="en-US">
                <a:latin typeface="微软雅黑" panose="020B0503020204020204" charset="-122"/>
                <a:ea typeface="微软雅黑" panose="020B0503020204020204" charset="-122"/>
                <a:cs typeface="微软雅黑" panose="020B0503020204020204" charset="-122"/>
              </a:rPr>
              <a:t>AI服务新模式：新兴应用场景涌现</a:t>
            </a: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305300" y="4660265"/>
            <a:ext cx="3723005" cy="922020"/>
          </a:xfrm>
          <a:prstGeom prst="rect">
            <a:avLst/>
          </a:prstGeom>
          <a:noFill/>
        </p:spPr>
        <p:txBody>
          <a:bodyPr wrap="square" rtlCol="0">
            <a:spAutoFit/>
          </a:bodyPr>
          <a:p>
            <a:pPr marL="285750" indent="-285750" algn="l">
              <a:buClrTx/>
              <a:buSzTx/>
              <a:buFont typeface="Arial" panose="020B0604020202020204" pitchFamily="34" charset="0"/>
            </a:pPr>
            <a:r>
              <a:rPr lang="zh-CN" altLang="en-US">
                <a:latin typeface="微软雅黑" panose="020B0503020204020204" charset="-122"/>
                <a:ea typeface="微软雅黑" panose="020B0503020204020204" charset="-122"/>
                <a:cs typeface="微软雅黑" panose="020B0503020204020204" charset="-122"/>
              </a:rPr>
              <a:t>产生（潜在的）颠覆性新技术，比如：原子级半导体，AI自进化芯片，光子/量子计算芯片</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0" y="4581128"/>
            <a:ext cx="9144000" cy="1224136"/>
          </a:xfrm>
        </p:spPr>
        <p:txBody>
          <a:bodyPr/>
          <a:lstStyle/>
          <a:p>
            <a:r>
              <a:rPr lang="en-US" altLang="ko-KR" dirty="0">
                <a:latin typeface="+mj-lt"/>
              </a:rPr>
              <a:t>THANK YOU</a:t>
            </a:r>
            <a:endParaRPr lang="ko-KR" altLang="en-US"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4721615" y="4345696"/>
            <a:ext cx="3839210" cy="786920"/>
            <a:chOff x="834736" y="2399173"/>
            <a:chExt cx="3839210" cy="786920"/>
          </a:xfrm>
        </p:grpSpPr>
        <p:sp>
          <p:nvSpPr>
            <p:cNvPr id="19" name="Text Box 4"/>
            <p:cNvSpPr txBox="1">
              <a:spLocks noChangeArrowheads="1"/>
            </p:cNvSpPr>
            <p:nvPr/>
          </p:nvSpPr>
          <p:spPr bwMode="auto">
            <a:xfrm>
              <a:off x="834736" y="2602528"/>
              <a:ext cx="3839210" cy="583565"/>
            </a:xfrm>
            <a:prstGeom prst="rect">
              <a:avLst/>
            </a:prstGeom>
            <a:noFill/>
            <a:ln w="9525">
              <a:noFill/>
              <a:miter lim="800000"/>
            </a:ln>
            <a:effectLst/>
          </p:spPr>
          <p:txBody>
            <a:bodyPr vert="horz" wrap="none" lIns="91440" tIns="45720" rIns="91440" bIns="45720" numCol="1" anchor="t" anchorCtr="0" compatLnSpc="1">
              <a:spAutoFit/>
            </a:bodyPr>
            <a:lstStyle/>
            <a:p>
              <a:pPr algn="l">
                <a:defRPr/>
              </a:pPr>
              <a:r>
                <a:rPr lang="en-US" altLang="ko-KR"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AI</a:t>
              </a:r>
              <a:r>
                <a:rPr lang="zh-CN" altLang="en-US"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浪潮对硬件的挑战</a:t>
              </a:r>
              <a:endParaRPr lang="zh-CN" altLang="en-US"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20" name="Text Box 5"/>
            <p:cNvSpPr txBox="1">
              <a:spLocks noChangeArrowheads="1"/>
            </p:cNvSpPr>
            <p:nvPr/>
          </p:nvSpPr>
          <p:spPr bwMode="auto">
            <a:xfrm>
              <a:off x="1547664" y="2399173"/>
              <a:ext cx="2808312" cy="460375"/>
            </a:xfrm>
            <a:prstGeom prst="rect">
              <a:avLst/>
            </a:prstGeom>
            <a:noFill/>
            <a:ln w="9525">
              <a:noFill/>
              <a:miter lim="800000"/>
            </a:ln>
            <a:effectLst/>
          </p:spPr>
          <p:txBody>
            <a:bodyPr vert="horz" wrap="square" lIns="91440" tIns="45720" rIns="91440" bIns="45720" numCol="1" anchor="t" anchorCtr="0" compatLnSpc="1">
              <a:spAutoFit/>
            </a:bodyPr>
            <a:lstStyle/>
            <a:p>
              <a:pPr lvl="0" algn="ctr" fontAlgn="base">
                <a:spcBef>
                  <a:spcPct val="0"/>
                </a:spcBef>
                <a:spcAft>
                  <a:spcPct val="0"/>
                </a:spcAft>
              </a:pPr>
              <a:endParaRPr kumimoji="1" lang="en-US" altLang="ko-KR" sz="2400" b="1" dirty="0">
                <a:solidFill>
                  <a:schemeClr val="bg1"/>
                </a:solidFill>
                <a:latin typeface="+mj-lt"/>
                <a:ea typeface="Malgun Gothic" panose="020B0503020000020004" pitchFamily="50" charset="-127"/>
                <a:cs typeface="굴림" pitchFamily="50" charset="-127"/>
              </a:endParaRPr>
            </a:p>
          </p:txBody>
        </p:sp>
      </p:grpSp>
      <p:sp>
        <p:nvSpPr>
          <p:cNvPr id="4" name="文本框 3"/>
          <p:cNvSpPr txBox="1"/>
          <p:nvPr/>
        </p:nvSpPr>
        <p:spPr>
          <a:xfrm>
            <a:off x="5542915" y="820420"/>
            <a:ext cx="2197735" cy="1198880"/>
          </a:xfrm>
          <a:prstGeom prst="rect">
            <a:avLst/>
          </a:prstGeom>
          <a:noFill/>
        </p:spPr>
        <p:txBody>
          <a:bodyPr wrap="square" rtlCol="0">
            <a:spAutoFit/>
          </a:bodyPr>
          <a:p>
            <a:pPr algn="ctr"/>
            <a:r>
              <a:rPr lang="zh-CN" altLang="en-US" sz="7200">
                <a:solidFill>
                  <a:schemeClr val="bg1"/>
                </a:solidFill>
                <a:uFillTx/>
              </a:rPr>
              <a:t>①</a:t>
            </a:r>
            <a:endParaRPr lang="zh-CN" altLang="en-US" sz="7200">
              <a:solidFill>
                <a:schemeClr val="bg1"/>
              </a:solidFill>
              <a:uFillTx/>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sz="3200" b="0">
                <a:latin typeface="微软雅黑" panose="020B0503020204020204" charset="-122"/>
                <a:ea typeface="微软雅黑" panose="020B0503020204020204" charset="-122"/>
                <a:cs typeface="微软雅黑" panose="020B0503020204020204" charset="-122"/>
              </a:rPr>
              <a:t>AI大模型发展现状</a:t>
            </a:r>
            <a:endParaRPr lang="zh-CN" sz="3200" b="0">
              <a:latin typeface="微软雅黑" panose="020B0503020204020204" charset="-122"/>
              <a:ea typeface="微软雅黑" panose="020B0503020204020204" charset="-122"/>
              <a:cs typeface="微软雅黑" panose="020B0503020204020204" charset="-122"/>
            </a:endParaRPr>
          </a:p>
        </p:txBody>
      </p:sp>
      <p:sp>
        <p:nvSpPr>
          <p:cNvPr id="37" name="내용 개체 틀 36"/>
          <p:cNvSpPr>
            <a:spLocks noGrp="1"/>
          </p:cNvSpPr>
          <p:nvPr>
            <p:ph idx="1"/>
          </p:nvPr>
        </p:nvSpPr>
        <p:spPr/>
        <p:txBody>
          <a:bodyPr>
            <a:normAutofit/>
          </a:bodyPr>
          <a:lstStyle/>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自</a:t>
            </a:r>
            <a:r>
              <a:rPr lang="en-US" altLang="zh-CN" dirty="0">
                <a:latin typeface="微软雅黑" panose="020B0503020204020204" charset="-122"/>
                <a:ea typeface="微软雅黑" panose="020B0503020204020204" charset="-122"/>
                <a:cs typeface="微软雅黑" panose="020B0503020204020204" charset="-122"/>
              </a:rPr>
              <a:t>2022</a:t>
            </a:r>
            <a:r>
              <a:rPr lang="zh-CN" dirty="0">
                <a:latin typeface="微软雅黑" panose="020B0503020204020204" charset="-122"/>
                <a:ea typeface="微软雅黑" panose="020B0503020204020204" charset="-122"/>
                <a:cs typeface="微软雅黑" panose="020B0503020204020204" charset="-122"/>
              </a:rPr>
              <a:t>年末</a:t>
            </a:r>
            <a:r>
              <a:rPr lang="en-US" altLang="zh-CN" dirty="0">
                <a:latin typeface="微软雅黑" panose="020B0503020204020204" charset="-122"/>
                <a:ea typeface="微软雅黑" panose="020B0503020204020204" charset="-122"/>
                <a:cs typeface="微软雅黑" panose="020B0503020204020204" charset="-122"/>
              </a:rPr>
              <a:t>ChatGPT</a:t>
            </a:r>
            <a:r>
              <a:rPr lang="zh-CN" dirty="0">
                <a:latin typeface="微软雅黑" panose="020B0503020204020204" charset="-122"/>
                <a:ea typeface="微软雅黑" panose="020B0503020204020204" charset="-122"/>
                <a:cs typeface="微软雅黑" panose="020B0503020204020204" charset="-122"/>
              </a:rPr>
              <a:t>横空出世以来，</a:t>
            </a:r>
            <a:r>
              <a:rPr lang="en-US" altLang="zh-CN" dirty="0">
                <a:latin typeface="微软雅黑" panose="020B0503020204020204" charset="-122"/>
                <a:ea typeface="微软雅黑" panose="020B0503020204020204" charset="-122"/>
                <a:cs typeface="微软雅黑" panose="020B0503020204020204" charset="-122"/>
              </a:rPr>
              <a:t>LLM</a:t>
            </a:r>
            <a:r>
              <a:rPr lang="zh-CN" dirty="0">
                <a:latin typeface="微软雅黑" panose="020B0503020204020204" charset="-122"/>
                <a:ea typeface="微软雅黑" panose="020B0503020204020204" charset="-122"/>
                <a:cs typeface="微软雅黑" panose="020B0503020204020204" charset="-122"/>
              </a:rPr>
              <a:t>成为了新的学术焦点</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大模型在近几年来迅速发展，多种大模型如</a:t>
            </a:r>
            <a:r>
              <a:rPr lang="en-US" altLang="zh-CN" dirty="0">
                <a:latin typeface="微软雅黑" panose="020B0503020204020204" charset="-122"/>
                <a:ea typeface="微软雅黑" panose="020B0503020204020204" charset="-122"/>
                <a:cs typeface="微软雅黑" panose="020B0503020204020204" charset="-122"/>
              </a:rPr>
              <a:t>DeepSeek</a:t>
            </a:r>
            <a:r>
              <a:rPr lang="zh-CN"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PaLM</a:t>
            </a:r>
            <a:r>
              <a:rPr lang="zh-CN"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SAM</a:t>
            </a:r>
            <a:r>
              <a:rPr lang="zh-CN" dirty="0">
                <a:latin typeface="微软雅黑" panose="020B0503020204020204" charset="-122"/>
                <a:ea typeface="微软雅黑" panose="020B0503020204020204" charset="-122"/>
                <a:cs typeface="微软雅黑" panose="020B0503020204020204" charset="-122"/>
              </a:rPr>
              <a:t>等</a:t>
            </a:r>
            <a:r>
              <a:rPr lang="zh-CN" dirty="0">
                <a:latin typeface="微软雅黑" panose="020B0503020204020204" charset="-122"/>
                <a:ea typeface="微软雅黑" panose="020B0503020204020204" charset="-122"/>
                <a:cs typeface="微软雅黑" panose="020B0503020204020204" charset="-122"/>
              </a:rPr>
              <a:t>持续迭代</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zh-CN" dirty="0">
                <a:latin typeface="微软雅黑" panose="020B0503020204020204" charset="-122"/>
                <a:ea typeface="微软雅黑" panose="020B0503020204020204" charset="-122"/>
                <a:cs typeface="微软雅黑" panose="020B0503020204020204" charset="-122"/>
              </a:rPr>
              <a:t>大模型参数量呈现指数级增长，万亿参数模型及</a:t>
            </a:r>
            <a:r>
              <a:rPr lang="zh-CN" dirty="0">
                <a:latin typeface="微软雅黑" panose="020B0503020204020204" charset="-122"/>
                <a:ea typeface="微软雅黑" panose="020B0503020204020204" charset="-122"/>
                <a:cs typeface="微软雅黑" panose="020B0503020204020204" charset="-122"/>
              </a:rPr>
              <a:t>各种</a:t>
            </a:r>
            <a:r>
              <a:rPr lang="en-US" altLang="zh-CN" dirty="0">
                <a:latin typeface="微软雅黑" panose="020B0503020204020204" charset="-122"/>
                <a:ea typeface="微软雅黑" panose="020B0503020204020204" charset="-122"/>
                <a:cs typeface="微软雅黑" panose="020B0503020204020204" charset="-122"/>
              </a:rPr>
              <a:t>AI</a:t>
            </a:r>
            <a:r>
              <a:rPr lang="zh-CN" dirty="0">
                <a:latin typeface="微软雅黑" panose="020B0503020204020204" charset="-122"/>
                <a:ea typeface="微软雅黑" panose="020B0503020204020204" charset="-122"/>
                <a:cs typeface="微软雅黑" panose="020B0503020204020204" charset="-122"/>
              </a:rPr>
              <a:t>算法不断涌现</a:t>
            </a: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endParaRPr lang="zh-CN" dirty="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57150" y="3663315"/>
            <a:ext cx="2336800" cy="1168400"/>
          </a:xfrm>
          <a:prstGeom prst="rect">
            <a:avLst/>
          </a:prstGeom>
        </p:spPr>
      </p:pic>
      <p:pic>
        <p:nvPicPr>
          <p:cNvPr id="4" name="图片 3"/>
          <p:cNvPicPr>
            <a:picLocks noChangeAspect="1"/>
          </p:cNvPicPr>
          <p:nvPr/>
        </p:nvPicPr>
        <p:blipFill>
          <a:blip r:embed="rId2"/>
          <a:stretch>
            <a:fillRect/>
          </a:stretch>
        </p:blipFill>
        <p:spPr>
          <a:xfrm>
            <a:off x="2473325" y="3663315"/>
            <a:ext cx="1606550" cy="1127125"/>
          </a:xfrm>
          <a:prstGeom prst="rect">
            <a:avLst/>
          </a:prstGeom>
        </p:spPr>
      </p:pic>
      <p:pic>
        <p:nvPicPr>
          <p:cNvPr id="10" name="图片 9"/>
          <p:cNvPicPr>
            <a:picLocks noChangeAspect="1"/>
          </p:cNvPicPr>
          <p:nvPr/>
        </p:nvPicPr>
        <p:blipFill>
          <a:blip r:embed="rId3"/>
          <a:stretch>
            <a:fillRect/>
          </a:stretch>
        </p:blipFill>
        <p:spPr>
          <a:xfrm>
            <a:off x="1406525" y="4935855"/>
            <a:ext cx="1519555" cy="1519555"/>
          </a:xfrm>
          <a:prstGeom prst="rect">
            <a:avLst/>
          </a:prstGeom>
        </p:spPr>
      </p:pic>
      <p:pic>
        <p:nvPicPr>
          <p:cNvPr id="13" name="图片 12"/>
          <p:cNvPicPr>
            <a:picLocks noChangeAspect="1"/>
          </p:cNvPicPr>
          <p:nvPr/>
        </p:nvPicPr>
        <p:blipFill>
          <a:blip r:embed="rId4"/>
          <a:stretch>
            <a:fillRect/>
          </a:stretch>
        </p:blipFill>
        <p:spPr>
          <a:xfrm>
            <a:off x="4200525" y="3611880"/>
            <a:ext cx="4742180" cy="28435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latin typeface="微软雅黑" panose="020B0503020204020204" charset="-122"/>
                <a:ea typeface="微软雅黑" panose="020B0503020204020204" charset="-122"/>
              </a:rPr>
              <a:t>硬件计算挑战</a:t>
            </a:r>
            <a:endParaRPr lang="en-US" altLang="ko-KR" sz="3200" dirty="0">
              <a:latin typeface="微软雅黑" panose="020B0503020204020204" charset="-122"/>
              <a:ea typeface="微软雅黑" panose="020B0503020204020204" charset="-122"/>
            </a:endParaRPr>
          </a:p>
        </p:txBody>
      </p:sp>
      <p:sp>
        <p:nvSpPr>
          <p:cNvPr id="6" name="내용 개체 틀 5"/>
          <p:cNvSpPr>
            <a:spLocks noGrp="1"/>
          </p:cNvSpPr>
          <p:nvPr>
            <p:ph idx="1"/>
          </p:nvPr>
        </p:nvSpPr>
        <p:spPr/>
        <p:txBody>
          <a:bodyPr>
            <a:normAutofit/>
          </a:bodyPr>
          <a:lstStyle/>
          <a:p>
            <a:endParaRPr lang="zh-CN" altLang="en-US" sz="2000"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zh-CN" sz="2000" dirty="0">
                <a:latin typeface="微软雅黑" panose="020B0503020204020204" charset="-122"/>
                <a:ea typeface="微软雅黑" panose="020B0503020204020204" charset="-122"/>
                <a:cs typeface="微软雅黑" panose="020B0503020204020204" charset="-122"/>
              </a:rPr>
              <a:t>大模型参数量和算法的快速发展导致了模型训练时较高的计算密度需求，能耗问题严重，内存墙问题制约大模型发展；</a:t>
            </a:r>
            <a:endParaRPr lang="zh-CN" altLang="en-US" sz="2000" dirty="0">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传统通用计算架构难以实现大模型训练时的高吞吐量、低延迟、高能效的需求。</a:t>
            </a:r>
            <a:endParaRPr lang="zh-CN" altLang="en-US" sz="2000" dirty="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251460" y="3926840"/>
            <a:ext cx="3782695" cy="2046605"/>
          </a:xfrm>
          <a:prstGeom prst="rect">
            <a:avLst/>
          </a:prstGeom>
        </p:spPr>
      </p:pic>
      <p:pic>
        <p:nvPicPr>
          <p:cNvPr id="4" name="图片 3"/>
          <p:cNvPicPr>
            <a:picLocks noChangeAspect="1"/>
          </p:cNvPicPr>
          <p:nvPr/>
        </p:nvPicPr>
        <p:blipFill>
          <a:blip r:embed="rId2"/>
          <a:stretch>
            <a:fillRect/>
          </a:stretch>
        </p:blipFill>
        <p:spPr>
          <a:xfrm>
            <a:off x="4859655" y="3813810"/>
            <a:ext cx="3227070" cy="22720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4721615" y="4345696"/>
            <a:ext cx="3840480" cy="786920"/>
            <a:chOff x="834736" y="2399173"/>
            <a:chExt cx="3840480" cy="786920"/>
          </a:xfrm>
        </p:grpSpPr>
        <p:sp>
          <p:nvSpPr>
            <p:cNvPr id="19" name="Text Box 4"/>
            <p:cNvSpPr txBox="1">
              <a:spLocks noChangeArrowheads="1"/>
            </p:cNvSpPr>
            <p:nvPr/>
          </p:nvSpPr>
          <p:spPr bwMode="auto">
            <a:xfrm>
              <a:off x="834736" y="2602528"/>
              <a:ext cx="3840480" cy="583565"/>
            </a:xfrm>
            <a:prstGeom prst="rect">
              <a:avLst/>
            </a:prstGeom>
            <a:noFill/>
            <a:ln w="9525">
              <a:noFill/>
              <a:miter lim="800000"/>
            </a:ln>
            <a:effectLst/>
          </p:spPr>
          <p:txBody>
            <a:bodyPr vert="horz" wrap="none" lIns="91440" tIns="45720" rIns="91440" bIns="45720" numCol="1" anchor="t" anchorCtr="0" compatLnSpc="1">
              <a:spAutoFit/>
            </a:bodyPr>
            <a:lstStyle/>
            <a:p>
              <a:pPr algn="l">
                <a:defRPr/>
              </a:pPr>
              <a:r>
                <a:rPr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国际现状与发展趋势</a:t>
              </a:r>
              <a:endParaRPr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20" name="Text Box 5"/>
            <p:cNvSpPr txBox="1">
              <a:spLocks noChangeArrowheads="1"/>
            </p:cNvSpPr>
            <p:nvPr/>
          </p:nvSpPr>
          <p:spPr bwMode="auto">
            <a:xfrm>
              <a:off x="1547664" y="2399173"/>
              <a:ext cx="2808312" cy="460375"/>
            </a:xfrm>
            <a:prstGeom prst="rect">
              <a:avLst/>
            </a:prstGeom>
            <a:noFill/>
            <a:ln w="9525">
              <a:noFill/>
              <a:miter lim="800000"/>
            </a:ln>
            <a:effectLst/>
          </p:spPr>
          <p:txBody>
            <a:bodyPr vert="horz" wrap="square" lIns="91440" tIns="45720" rIns="91440" bIns="45720" numCol="1" anchor="t" anchorCtr="0" compatLnSpc="1">
              <a:spAutoFit/>
            </a:bodyPr>
            <a:lstStyle/>
            <a:p>
              <a:pPr lvl="0" algn="ctr" fontAlgn="base">
                <a:spcBef>
                  <a:spcPct val="0"/>
                </a:spcBef>
                <a:spcAft>
                  <a:spcPct val="0"/>
                </a:spcAft>
              </a:pPr>
              <a:endParaRPr kumimoji="1" lang="en-US" altLang="ko-KR" sz="2400" b="1" dirty="0">
                <a:solidFill>
                  <a:schemeClr val="bg1"/>
                </a:solidFill>
                <a:latin typeface="+mj-lt"/>
                <a:ea typeface="Malgun Gothic" panose="020B0503020000020004" pitchFamily="50" charset="-127"/>
                <a:cs typeface="굴림" pitchFamily="50" charset="-127"/>
              </a:endParaRPr>
            </a:p>
          </p:txBody>
        </p:sp>
      </p:grpSp>
      <p:sp>
        <p:nvSpPr>
          <p:cNvPr id="4" name="文本框 3"/>
          <p:cNvSpPr txBox="1"/>
          <p:nvPr/>
        </p:nvSpPr>
        <p:spPr>
          <a:xfrm>
            <a:off x="5542915" y="820420"/>
            <a:ext cx="2197735" cy="1198880"/>
          </a:xfrm>
          <a:prstGeom prst="rect">
            <a:avLst/>
          </a:prstGeom>
          <a:noFill/>
        </p:spPr>
        <p:txBody>
          <a:bodyPr wrap="square" rtlCol="0">
            <a:spAutoFit/>
          </a:bodyPr>
          <a:p>
            <a:pPr algn="ctr"/>
            <a:r>
              <a:rPr lang="zh-CN" altLang="en-US" sz="7200">
                <a:solidFill>
                  <a:schemeClr val="bg1"/>
                </a:solidFill>
                <a:uFillTx/>
              </a:rPr>
              <a:t>②</a:t>
            </a:r>
            <a:endParaRPr lang="zh-CN" altLang="en-US" sz="7200">
              <a:solidFill>
                <a:schemeClr val="bg1"/>
              </a:solidFill>
              <a:uFillTx/>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sz="3200" dirty="0">
                <a:latin typeface="微软雅黑" panose="020B0503020204020204" charset="-122"/>
                <a:ea typeface="微软雅黑" panose="020B0503020204020204" charset="-122"/>
              </a:rPr>
              <a:t>国际领先企业动态</a:t>
            </a:r>
            <a:endParaRPr lang="zh-CN" sz="3200" dirty="0">
              <a:latin typeface="微软雅黑" panose="020B0503020204020204" charset="-122"/>
              <a:ea typeface="微软雅黑" panose="020B0503020204020204" charset="-122"/>
            </a:endParaRPr>
          </a:p>
        </p:txBody>
      </p:sp>
      <p:sp>
        <p:nvSpPr>
          <p:cNvPr id="7" name="文本框 6"/>
          <p:cNvSpPr txBox="1"/>
          <p:nvPr/>
        </p:nvSpPr>
        <p:spPr>
          <a:xfrm>
            <a:off x="419100" y="2023110"/>
            <a:ext cx="4144010" cy="922020"/>
          </a:xfrm>
          <a:prstGeom prst="rect">
            <a:avLst/>
          </a:prstGeom>
          <a:noFill/>
        </p:spPr>
        <p:txBody>
          <a:bodyPr wrap="square" rtlCol="0">
            <a:spAutoFit/>
          </a:bodyPr>
          <a:p>
            <a:pPr marL="285750" indent="-285750">
              <a:buFont typeface="Arial" panose="020B0604020202020204" pitchFamily="34" charset="0"/>
              <a:buChar char="•"/>
            </a:pPr>
            <a:r>
              <a:rPr lang="en-US" altLang="zh-CN"/>
              <a:t>NVIDIA Blackwell </a:t>
            </a:r>
            <a:r>
              <a:rPr lang="zh-CN" altLang="en-US"/>
              <a:t>架构的发布（</a:t>
            </a:r>
            <a:r>
              <a:rPr lang="en-US" altLang="zh-CN"/>
              <a:t>2024</a:t>
            </a:r>
            <a:r>
              <a:rPr lang="zh-CN" altLang="en-US"/>
              <a:t>）</a:t>
            </a:r>
            <a:endParaRPr lang="zh-CN" altLang="en-US"/>
          </a:p>
          <a:p>
            <a:pPr indent="0">
              <a:buFont typeface="Arial" panose="020B0604020202020204" pitchFamily="34" charset="0"/>
              <a:buNone/>
            </a:pPr>
            <a:r>
              <a:rPr lang="zh-CN" altLang="en-US"/>
              <a:t>     支持</a:t>
            </a:r>
            <a:r>
              <a:rPr lang="en-US" altLang="zh-CN"/>
              <a:t>500B</a:t>
            </a:r>
            <a:r>
              <a:rPr lang="zh-CN" altLang="en-US"/>
              <a:t>参数的单卡</a:t>
            </a:r>
            <a:r>
              <a:rPr lang="zh-CN" altLang="en-US"/>
              <a:t>推理</a:t>
            </a:r>
            <a:endParaRPr lang="zh-CN" altLang="en-US"/>
          </a:p>
          <a:p>
            <a:pPr indent="0">
              <a:buFont typeface="Arial" panose="020B0604020202020204" pitchFamily="34" charset="0"/>
              <a:buNone/>
            </a:pPr>
            <a:r>
              <a:rPr lang="zh-CN" altLang="en-US"/>
              <a:t>     降低能耗，</a:t>
            </a:r>
            <a:r>
              <a:rPr lang="en-US" altLang="zh-CN"/>
              <a:t>AI</a:t>
            </a:r>
            <a:r>
              <a:rPr lang="zh-CN" altLang="en-US"/>
              <a:t>计算成本降低</a:t>
            </a:r>
            <a:r>
              <a:rPr lang="en-US" altLang="zh-CN"/>
              <a:t>30%</a:t>
            </a:r>
            <a:endParaRPr lang="en-US" altLang="zh-CN"/>
          </a:p>
        </p:txBody>
      </p:sp>
      <p:pic>
        <p:nvPicPr>
          <p:cNvPr id="8" name="图片 7"/>
          <p:cNvPicPr>
            <a:picLocks noChangeAspect="1"/>
          </p:cNvPicPr>
          <p:nvPr/>
        </p:nvPicPr>
        <p:blipFill>
          <a:blip r:embed="rId1"/>
          <a:stretch>
            <a:fillRect/>
          </a:stretch>
        </p:blipFill>
        <p:spPr>
          <a:xfrm>
            <a:off x="5084445" y="1835150"/>
            <a:ext cx="2224405" cy="1305560"/>
          </a:xfrm>
          <a:prstGeom prst="rect">
            <a:avLst/>
          </a:prstGeom>
        </p:spPr>
      </p:pic>
      <p:pic>
        <p:nvPicPr>
          <p:cNvPr id="9" name="图片 8"/>
          <p:cNvPicPr>
            <a:picLocks noChangeAspect="1"/>
          </p:cNvPicPr>
          <p:nvPr/>
        </p:nvPicPr>
        <p:blipFill>
          <a:blip r:embed="rId2"/>
          <a:stretch>
            <a:fillRect/>
          </a:stretch>
        </p:blipFill>
        <p:spPr>
          <a:xfrm>
            <a:off x="604520" y="3449955"/>
            <a:ext cx="2198370" cy="1495425"/>
          </a:xfrm>
          <a:prstGeom prst="rect">
            <a:avLst/>
          </a:prstGeom>
        </p:spPr>
      </p:pic>
      <p:sp>
        <p:nvSpPr>
          <p:cNvPr id="10" name="文本框 9"/>
          <p:cNvSpPr txBox="1"/>
          <p:nvPr/>
        </p:nvSpPr>
        <p:spPr>
          <a:xfrm>
            <a:off x="4432300" y="3711575"/>
            <a:ext cx="3668395" cy="368300"/>
          </a:xfrm>
          <a:prstGeom prst="rect">
            <a:avLst/>
          </a:prstGeom>
          <a:noFill/>
        </p:spPr>
        <p:txBody>
          <a:bodyPr wrap="square" rtlCol="0">
            <a:spAutoFit/>
          </a:bodyPr>
          <a:p>
            <a:pPr marL="285750" indent="-285750">
              <a:buFont typeface="Arial" panose="020B0604020202020204" pitchFamily="34" charset="0"/>
              <a:buChar char="•"/>
            </a:pPr>
            <a:r>
              <a:rPr lang="en-US" altLang="zh-CN"/>
              <a:t>AMD </a:t>
            </a:r>
            <a:r>
              <a:rPr lang="en-US" altLang="zh-CN"/>
              <a:t>Instinct MI300X</a:t>
            </a:r>
            <a:endParaRPr lang="en-US" altLang="zh-CN"/>
          </a:p>
        </p:txBody>
      </p:sp>
      <p:sp>
        <p:nvSpPr>
          <p:cNvPr id="12" name="文本框 11"/>
          <p:cNvSpPr txBox="1"/>
          <p:nvPr/>
        </p:nvSpPr>
        <p:spPr>
          <a:xfrm>
            <a:off x="511810" y="5284470"/>
            <a:ext cx="4051935" cy="368300"/>
          </a:xfrm>
          <a:prstGeom prst="rect">
            <a:avLst/>
          </a:prstGeom>
          <a:noFill/>
        </p:spPr>
        <p:txBody>
          <a:bodyPr wrap="square" rtlCol="0">
            <a:spAutoFit/>
          </a:bodyPr>
          <a:p>
            <a:pPr marL="285750" indent="-285750">
              <a:buFont typeface="Arial" panose="020B0604020202020204" pitchFamily="34" charset="0"/>
              <a:buChar char="•"/>
            </a:pPr>
            <a:r>
              <a:rPr lang="en-US" altLang="zh-CN"/>
              <a:t>Google TPUv5e-1 &amp; TPUv6e-1</a:t>
            </a:r>
            <a:r>
              <a:rPr lang="zh-CN" altLang="en-US">
                <a:ea typeface="宋体" panose="02010600030101010101" pitchFamily="2" charset="-122"/>
              </a:rPr>
              <a:t>（</a:t>
            </a:r>
            <a:r>
              <a:rPr lang="en-US" altLang="zh-CN">
                <a:ea typeface="宋体" panose="02010600030101010101" pitchFamily="2" charset="-122"/>
              </a:rPr>
              <a:t>2024</a:t>
            </a:r>
            <a:r>
              <a:rPr lang="zh-CN" altLang="en-US">
                <a:ea typeface="宋体" panose="02010600030101010101" pitchFamily="2" charset="-122"/>
              </a:rPr>
              <a:t>）</a:t>
            </a:r>
            <a:endParaRPr lang="zh-CN" altLang="en-US">
              <a:ea typeface="宋体" panose="02010600030101010101" pitchFamily="2" charset="-122"/>
            </a:endParaRPr>
          </a:p>
        </p:txBody>
      </p:sp>
      <p:pic>
        <p:nvPicPr>
          <p:cNvPr id="13" name="图片 12"/>
          <p:cNvPicPr>
            <a:picLocks noChangeAspect="1"/>
          </p:cNvPicPr>
          <p:nvPr/>
        </p:nvPicPr>
        <p:blipFill>
          <a:blip r:embed="rId3"/>
          <a:stretch>
            <a:fillRect/>
          </a:stretch>
        </p:blipFill>
        <p:spPr>
          <a:xfrm>
            <a:off x="5084445" y="4569460"/>
            <a:ext cx="2426335" cy="1798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sz="3200" dirty="0">
                <a:latin typeface="微软雅黑" panose="020B0503020204020204" charset="-122"/>
                <a:ea typeface="微软雅黑" panose="020B0503020204020204" charset="-122"/>
              </a:rPr>
              <a:t>国内发展现状</a:t>
            </a:r>
            <a:endParaRPr lang="zh-CN" sz="3200" dirty="0">
              <a:latin typeface="微软雅黑" panose="020B0503020204020204" charset="-122"/>
              <a:ea typeface="微软雅黑" panose="020B0503020204020204" charset="-122"/>
            </a:endParaRPr>
          </a:p>
        </p:txBody>
      </p:sp>
      <p:sp>
        <p:nvSpPr>
          <p:cNvPr id="7" name="文本框 6"/>
          <p:cNvSpPr txBox="1"/>
          <p:nvPr/>
        </p:nvSpPr>
        <p:spPr>
          <a:xfrm>
            <a:off x="419100" y="2023110"/>
            <a:ext cx="4144010" cy="368300"/>
          </a:xfrm>
          <a:prstGeom prst="rect">
            <a:avLst/>
          </a:prstGeom>
          <a:noFill/>
        </p:spPr>
        <p:txBody>
          <a:bodyPr wrap="square" rtlCol="0">
            <a:spAutoFit/>
          </a:bodyPr>
          <a:p>
            <a:pPr marL="285750" indent="-285750">
              <a:buFont typeface="Arial" panose="020B0604020202020204" pitchFamily="34" charset="0"/>
              <a:buChar char="•"/>
            </a:pPr>
            <a:r>
              <a:t>华为FusionCube A3000</a:t>
            </a:r>
          </a:p>
        </p:txBody>
      </p:sp>
      <p:sp>
        <p:nvSpPr>
          <p:cNvPr id="10" name="文本框 9"/>
          <p:cNvSpPr txBox="1"/>
          <p:nvPr/>
        </p:nvSpPr>
        <p:spPr>
          <a:xfrm>
            <a:off x="4723130" y="2023110"/>
            <a:ext cx="3668395" cy="368300"/>
          </a:xfrm>
          <a:prstGeom prst="rect">
            <a:avLst/>
          </a:prstGeom>
          <a:noFill/>
        </p:spPr>
        <p:txBody>
          <a:bodyPr wrap="square" rtlCol="0">
            <a:spAutoFit/>
          </a:bodyPr>
          <a:p>
            <a:pPr marL="285750" indent="-285750">
              <a:buFont typeface="Arial" panose="020B0604020202020204" pitchFamily="34" charset="0"/>
              <a:buChar char="•"/>
            </a:pPr>
            <a:r>
              <a:rPr lang="en-US" altLang="zh-CN"/>
              <a:t> </a:t>
            </a:r>
            <a:r>
              <a:rPr lang="zh-CN" altLang="en-US"/>
              <a:t>阿里 含光</a:t>
            </a:r>
            <a:endParaRPr lang="zh-CN" altLang="en-US"/>
          </a:p>
        </p:txBody>
      </p:sp>
      <p:pic>
        <p:nvPicPr>
          <p:cNvPr id="3" name="图片 2"/>
          <p:cNvPicPr>
            <a:picLocks noChangeAspect="1"/>
          </p:cNvPicPr>
          <p:nvPr/>
        </p:nvPicPr>
        <p:blipFill>
          <a:blip r:embed="rId1"/>
          <a:stretch>
            <a:fillRect/>
          </a:stretch>
        </p:blipFill>
        <p:spPr>
          <a:xfrm>
            <a:off x="511810" y="2734945"/>
            <a:ext cx="2809875" cy="1628775"/>
          </a:xfrm>
          <a:prstGeom prst="rect">
            <a:avLst/>
          </a:prstGeom>
        </p:spPr>
      </p:pic>
      <p:pic>
        <p:nvPicPr>
          <p:cNvPr id="5" name="图片 4"/>
          <p:cNvPicPr>
            <a:picLocks noChangeAspect="1"/>
          </p:cNvPicPr>
          <p:nvPr/>
        </p:nvPicPr>
        <p:blipFill>
          <a:blip r:embed="rId2"/>
          <a:stretch>
            <a:fillRect/>
          </a:stretch>
        </p:blipFill>
        <p:spPr>
          <a:xfrm>
            <a:off x="5320665" y="2677795"/>
            <a:ext cx="2619375" cy="1743075"/>
          </a:xfrm>
          <a:prstGeom prst="rect">
            <a:avLst/>
          </a:prstGeom>
        </p:spPr>
      </p:pic>
      <p:sp>
        <p:nvSpPr>
          <p:cNvPr id="6" name="文本框 5"/>
          <p:cNvSpPr txBox="1"/>
          <p:nvPr/>
        </p:nvSpPr>
        <p:spPr>
          <a:xfrm>
            <a:off x="200025" y="4983480"/>
            <a:ext cx="8548370" cy="645160"/>
          </a:xfrm>
          <a:prstGeom prst="rect">
            <a:avLst/>
          </a:prstGeom>
          <a:noFill/>
        </p:spPr>
        <p:txBody>
          <a:bodyPr wrap="square" rtlCol="0">
            <a:spAutoFit/>
          </a:bodyPr>
          <a:p>
            <a:r>
              <a:rPr lang="zh-CN" altLang="en-US">
                <a:latin typeface="微软雅黑" panose="020B0503020204020204" charset="-122"/>
                <a:ea typeface="微软雅黑" panose="020B0503020204020204" charset="-122"/>
                <a:cs typeface="微软雅黑" panose="020B0503020204020204" charset="-122"/>
              </a:rPr>
              <a:t>国内AI芯片也在快速发展，企业自研芯片，高校和研究院所在存内计算、混合精度计算加速等领域发表了大量高水平论文。</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5542915" y="4560570"/>
            <a:ext cx="2621280" cy="583565"/>
          </a:xfrm>
          <a:prstGeom prst="rect">
            <a:avLst/>
          </a:prstGeom>
          <a:noFill/>
          <a:ln w="9525">
            <a:noFill/>
            <a:miter lim="800000"/>
          </a:ln>
          <a:effectLst/>
        </p:spPr>
        <p:txBody>
          <a:bodyPr vert="horz" wrap="none" lIns="91440" tIns="45720" rIns="91440" bIns="45720" numCol="1" anchor="t" anchorCtr="0" compatLnSpc="1">
            <a:spAutoFit/>
          </a:bodyPr>
          <a:lstStyle/>
          <a:p>
            <a:pPr algn="ctr">
              <a:defRPr/>
            </a:pPr>
            <a:r>
              <a:rPr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技术演进</a:t>
            </a:r>
            <a:r>
              <a:rPr lang="zh-CN"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路线</a:t>
            </a:r>
            <a:endParaRPr lang="zh-CN" sz="3200" dirty="0">
              <a:solidFill>
                <a:srgbClr val="224275"/>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5542915" y="820420"/>
            <a:ext cx="2197735" cy="1198880"/>
          </a:xfrm>
          <a:prstGeom prst="rect">
            <a:avLst/>
          </a:prstGeom>
          <a:noFill/>
        </p:spPr>
        <p:txBody>
          <a:bodyPr wrap="square" rtlCol="0">
            <a:spAutoFit/>
          </a:bodyPr>
          <a:p>
            <a:pPr algn="ctr"/>
            <a:r>
              <a:rPr lang="zh-CN" altLang="en-US" sz="7200">
                <a:solidFill>
                  <a:schemeClr val="bg1"/>
                </a:solidFill>
                <a:uFillTx/>
              </a:rPr>
              <a:t>③</a:t>
            </a:r>
            <a:endParaRPr lang="zh-CN" altLang="en-US" sz="7200">
              <a:solidFill>
                <a:schemeClr val="bg1"/>
              </a:solidFill>
              <a:uFillTx/>
            </a:endParaRPr>
          </a:p>
        </p:txBody>
      </p:sp>
    </p:spTree>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1">
      <a:majorFont>
        <a:latin typeface="Calibri"/>
        <a:ea typeface="맑은 고딕"/>
        <a:cs typeface=""/>
      </a:majorFont>
      <a:minorFont>
        <a:latin typeface="Calibri Light"/>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2107</Words>
  <Application>WPS 演示</Application>
  <PresentationFormat>화면 슬라이드 쇼(4:3)</PresentationFormat>
  <Paragraphs>182</Paragraphs>
  <Slides>22</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Malgun Gothic</vt:lpstr>
      <vt:lpstr>굴림체</vt:lpstr>
      <vt:lpstr>굴림</vt:lpstr>
      <vt:lpstr>Calibri</vt:lpstr>
      <vt:lpstr>微软雅黑</vt:lpstr>
      <vt:lpstr>Arial Unicode MS</vt:lpstr>
      <vt:lpstr>Calibri Light</vt:lpstr>
      <vt:lpstr>微软雅黑 Light</vt:lpstr>
      <vt:lpstr>Microsoft JhengHei Light</vt:lpstr>
      <vt:lpstr>BatangChe</vt:lpstr>
      <vt:lpstr>Segoe Print</vt:lpstr>
      <vt:lpstr>Office 테마</vt:lpstr>
      <vt:lpstr>POWERPOINT  TEMPLATE</vt:lpstr>
      <vt:lpstr>PowerPoint 演示文稿</vt:lpstr>
      <vt:lpstr>PowerPoint 演示文稿</vt:lpstr>
      <vt:lpstr>Add some text to the title slide</vt:lpstr>
      <vt:lpstr>Add some text to the title slide</vt:lpstr>
      <vt:lpstr>PowerPoint 演示文稿</vt:lpstr>
      <vt:lpstr>硬件计算挑战</vt:lpstr>
      <vt:lpstr>国际领先企业动态</vt:lpstr>
      <vt:lpstr>PowerPoint 演示文稿</vt:lpstr>
      <vt:lpstr>AI大模型发展现状</vt:lpstr>
      <vt:lpstr>PowerPoint 演示文稿</vt:lpstr>
      <vt:lpstr>国内发展现状</vt:lpstr>
      <vt:lpstr>高性能低误差混合精度计算</vt:lpstr>
      <vt:lpstr>Chiplet 3D封装技术</vt:lpstr>
      <vt:lpstr>光子计算与量子混合架构</vt:lpstr>
      <vt:lpstr>PowerPoint 演示文稿</vt:lpstr>
      <vt:lpstr>AI驱动的芯片设计自动化</vt:lpstr>
      <vt:lpstr>半导体产业变革</vt:lpstr>
      <vt:lpstr>AI驱动的芯片设计自动化</vt:lpstr>
      <vt:lpstr>PowerPoint 演示文稿</vt:lpstr>
      <vt:lpstr>对AI应用生态的影响</vt:lpstr>
      <vt:lpstr>THANK YOU</vt:lpstr>
    </vt:vector>
  </TitlesOfParts>
  <Company>YESFORM Co.,Ltd.</Company>
  <LinksUpToDate>false</LinksUpToDate>
  <SharedDoc>false</SharedDoc>
  <HyperlinksChanged>false</HyperlinksChanged>
  <AppVersion>14.0000</AppVersion>
  <Manager>Slide Members</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Members</dc:title>
  <dc:creator>Slide Members by HS.SEO</dc:creator>
  <cp:keywords>SlideMembers, ppt, PPT Templates, Presentation, Diagram, Chart, Yesform, Google slides, Keynote, Free Slides</cp:keywords>
  <dc:description>The copyright of this document is at Slide Members. Unauthorized copying may result in legal sanctions.</dc:description>
  <dc:subject>Powerpoint Templates , Diagram, Chart, Google slides, Keynote</dc:subject>
  <cp:category>www.slidemembers.com</cp:category>
  <cp:lastModifiedBy>Jhong</cp:lastModifiedBy>
  <cp:revision>13</cp:revision>
  <dcterms:created xsi:type="dcterms:W3CDTF">2010-02-01T08:03:00Z</dcterms:created>
  <dcterms:modified xsi:type="dcterms:W3CDTF">2025-05-25T11:43:06Z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